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184" name="Google Shape;184;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196" name="Google Shape;196;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208" name="Google Shape;208;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220" name="Google Shape;220;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242" name="Google Shape;242;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6: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254" name="Google Shape;254;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7: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267" name="Google Shape;267;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295" name="Google Shape;295;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305" name="Google Shape;305;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313" name="Google Shape;313;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322" name="Google Shape;322;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330" name="Google Shape;330;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132" name="Google Shape;132;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142" name="Google Shape;142;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153" name="Google Shape;153;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164" name="Google Shape;164;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175" name="Google Shape;175;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gif"/></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a:stretch/>
        </p:blipFill>
        <p:spPr>
          <a:xfrm>
            <a:off x="1235961" y="731795"/>
            <a:ext cx="6688551" cy="5460312"/>
          </a:xfrm>
          <a:prstGeom prst="rect">
            <a:avLst/>
          </a:prstGeom>
          <a:noFill/>
          <a:ln>
            <a:noFill/>
          </a:ln>
        </p:spPr>
      </p:pic>
      <p:sp>
        <p:nvSpPr>
          <p:cNvPr id="85" name="Google Shape;85;p13"/>
          <p:cNvSpPr/>
          <p:nvPr/>
        </p:nvSpPr>
        <p:spPr>
          <a:xfrm>
            <a:off x="4646141" y="1952367"/>
            <a:ext cx="2982097" cy="19358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13"/>
          <p:cNvSpPr/>
          <p:nvPr/>
        </p:nvSpPr>
        <p:spPr>
          <a:xfrm>
            <a:off x="925340" y="4233051"/>
            <a:ext cx="6907426" cy="19358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13"/>
          <p:cNvSpPr/>
          <p:nvPr/>
        </p:nvSpPr>
        <p:spPr>
          <a:xfrm>
            <a:off x="-307515" y="107802"/>
            <a:ext cx="9373135" cy="708941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13"/>
          <p:cNvSpPr txBox="1"/>
          <p:nvPr/>
        </p:nvSpPr>
        <p:spPr>
          <a:xfrm>
            <a:off x="85982" y="1869093"/>
            <a:ext cx="8742900" cy="1667359"/>
          </a:xfrm>
          <a:prstGeom prst="rect">
            <a:avLst/>
          </a:prstGeom>
          <a:no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Calibri"/>
              <a:ea typeface="Calibri"/>
              <a:cs typeface="Calibri"/>
              <a:sym typeface="Calibri"/>
            </a:endParaRPr>
          </a:p>
        </p:txBody>
      </p:sp>
      <p:sp>
        <p:nvSpPr>
          <p:cNvPr id="89" name="Google Shape;89;p13"/>
          <p:cNvSpPr txBox="1"/>
          <p:nvPr/>
        </p:nvSpPr>
        <p:spPr>
          <a:xfrm>
            <a:off x="276300" y="2714171"/>
            <a:ext cx="8673600" cy="140247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1" u="none" strike="noStrike" cap="none"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November </a:t>
            </a:r>
            <a:r>
              <a:rPr lang="en-US" sz="2400" b="0" i="0" u="none" strike="noStrike" cap="none" smtClean="0">
                <a:solidFill>
                  <a:srgbClr val="FFFFFF"/>
                </a:solidFill>
                <a:latin typeface="Calibri"/>
                <a:ea typeface="Calibri"/>
                <a:cs typeface="Calibri"/>
                <a:sym typeface="Calibri"/>
              </a:rPr>
              <a:t>16, </a:t>
            </a:r>
            <a:r>
              <a:rPr lang="en-US" sz="2400" b="0" i="0" u="none" strike="noStrike" cap="none">
                <a:solidFill>
                  <a:srgbClr val="FFFFFF"/>
                </a:solidFill>
                <a:latin typeface="Calibri"/>
                <a:ea typeface="Calibri"/>
                <a:cs typeface="Calibri"/>
                <a:sym typeface="Calibri"/>
              </a:rPr>
              <a:t>2019</a:t>
            </a:r>
            <a:endParaRPr sz="2400" b="0" i="0" u="none" strike="noStrike" cap="none">
              <a:solidFill>
                <a:srgbClr val="FFFFFF"/>
              </a:solidFill>
              <a:latin typeface="Calibri"/>
              <a:ea typeface="Calibri"/>
              <a:cs typeface="Calibri"/>
              <a:sym typeface="Calibri"/>
            </a:endParaRPr>
          </a:p>
        </p:txBody>
      </p:sp>
      <p:pic>
        <p:nvPicPr>
          <p:cNvPr id="90" name="Google Shape;90;p13"/>
          <p:cNvPicPr preferRelativeResize="0"/>
          <p:nvPr/>
        </p:nvPicPr>
        <p:blipFill rotWithShape="1">
          <a:blip r:embed="rId4">
            <a:alphaModFix/>
          </a:blip>
          <a:srcRect/>
          <a:stretch/>
        </p:blipFill>
        <p:spPr>
          <a:xfrm>
            <a:off x="2701742" y="375461"/>
            <a:ext cx="2739164" cy="1714717"/>
          </a:xfrm>
          <a:prstGeom prst="rect">
            <a:avLst/>
          </a:prstGeom>
          <a:noFill/>
          <a:ln>
            <a:noFill/>
          </a:ln>
        </p:spPr>
      </p:pic>
      <p:sp>
        <p:nvSpPr>
          <p:cNvPr id="91" name="Google Shape;91;p13"/>
          <p:cNvSpPr/>
          <p:nvPr/>
        </p:nvSpPr>
        <p:spPr>
          <a:xfrm>
            <a:off x="246085" y="5998343"/>
            <a:ext cx="8703815"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1" u="none" strike="noStrike" cap="none">
                <a:solidFill>
                  <a:schemeClr val="dk1"/>
                </a:solidFill>
                <a:latin typeface="Calibri"/>
                <a:ea typeface="Calibri"/>
                <a:cs typeface="Calibri"/>
                <a:sym typeface="Calibri"/>
              </a:rPr>
              <a:t>The Oysterponds Historical Society celebrates and shares North Fork culture and heritage by preserving, exhibiting and interpreting the history of the Orient and East Marion communities, and our place in national history.</a:t>
            </a:r>
            <a:endParaRPr/>
          </a:p>
        </p:txBody>
      </p:sp>
      <p:sp>
        <p:nvSpPr>
          <p:cNvPr id="92" name="Google Shape;92;p13"/>
          <p:cNvSpPr txBox="1"/>
          <p:nvPr/>
        </p:nvSpPr>
        <p:spPr>
          <a:xfrm>
            <a:off x="0" y="4364917"/>
            <a:ext cx="8552873" cy="707886"/>
          </a:xfrm>
          <a:prstGeom prst="rect">
            <a:avLst/>
          </a:prstGeom>
          <a:solidFill>
            <a:srgbClr val="9CC2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Thank You for an Amazing 75</a:t>
            </a:r>
            <a:r>
              <a:rPr lang="en-US" sz="4000" b="0" i="0" u="none" strike="noStrike" cap="none" baseline="30000">
                <a:solidFill>
                  <a:srgbClr val="000000"/>
                </a:solidFill>
                <a:latin typeface="Arial"/>
                <a:ea typeface="Arial"/>
                <a:cs typeface="Arial"/>
                <a:sym typeface="Arial"/>
              </a:rPr>
              <a:t>th</a:t>
            </a:r>
            <a:r>
              <a:rPr lang="en-US" sz="4000" b="0" i="0" u="none" strike="noStrike" cap="none">
                <a:solidFill>
                  <a:srgbClr val="000000"/>
                </a:solidFill>
                <a:latin typeface="Arial"/>
                <a:ea typeface="Arial"/>
                <a:cs typeface="Arial"/>
                <a:sym typeface="Arial"/>
              </a:rPr>
              <a:t> Year</a:t>
            </a:r>
            <a:endParaRPr sz="4000" b="0" i="0" u="none" strike="noStrike" cap="none">
              <a:solidFill>
                <a:srgbClr val="000000"/>
              </a:solidFill>
              <a:latin typeface="Arial"/>
              <a:ea typeface="Arial"/>
              <a:cs typeface="Arial"/>
              <a:sym typeface="Arial"/>
            </a:endParaRPr>
          </a:p>
        </p:txBody>
      </p:sp>
      <p:sp>
        <p:nvSpPr>
          <p:cNvPr id="93" name="Google Shape;93;p13"/>
          <p:cNvSpPr txBox="1"/>
          <p:nvPr/>
        </p:nvSpPr>
        <p:spPr>
          <a:xfrm>
            <a:off x="276300" y="2318567"/>
            <a:ext cx="8742900" cy="978335"/>
          </a:xfrm>
          <a:prstGeom prst="rect">
            <a:avLst/>
          </a:prstGeom>
          <a:no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Annual Membership Meeting</a:t>
            </a:r>
            <a:endParaRPr sz="48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8"/>
                                        </p:tgtEl>
                                      </p:cBhvr>
                                    </p:animEffect>
                                    <p:set>
                                      <p:cBhvr>
                                        <p:cTn id="7" dur="1" fill="hold">
                                          <p:stCondLst>
                                            <p:cond delay="1000"/>
                                          </p:stCondLst>
                                        </p:cTn>
                                        <p:tgtEl>
                                          <p:spTgt spid="8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7"/>
                                        </p:tgtEl>
                                      </p:cBhvr>
                                    </p:animEffect>
                                    <p:set>
                                      <p:cBhvr>
                                        <p:cTn id="10" dur="1" fill="hold">
                                          <p:stCondLst>
                                            <p:cond delay="500"/>
                                          </p:stCondLst>
                                        </p:cTn>
                                        <p:tgtEl>
                                          <p:spTgt spid="8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5"/>
                                        </p:tgtEl>
                                      </p:cBhvr>
                                    </p:animEffect>
                                    <p:set>
                                      <p:cBhvr>
                                        <p:cTn id="15" dur="1" fill="hold">
                                          <p:stCondLst>
                                            <p:cond delay="500"/>
                                          </p:stCondLst>
                                        </p:cTn>
                                        <p:tgtEl>
                                          <p:spTgt spid="8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6"/>
                                        </p:tgtEl>
                                      </p:cBhvr>
                                    </p:animEffect>
                                    <p:set>
                                      <p:cBhvr>
                                        <p:cTn id="20" dur="1" fill="hold">
                                          <p:stCondLst>
                                            <p:cond delay="500"/>
                                          </p:stCondLst>
                                        </p:cTn>
                                        <p:tgtEl>
                                          <p:spTgt spid="8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93"/>
                                        </p:tgtEl>
                                      </p:cBhvr>
                                    </p:animEffect>
                                    <p:set>
                                      <p:cBhvr>
                                        <p:cTn id="25" dur="1" fill="hold">
                                          <p:stCondLst>
                                            <p:cond delay="100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2"/>
          <p:cNvPicPr preferRelativeResize="0"/>
          <p:nvPr/>
        </p:nvPicPr>
        <p:blipFill rotWithShape="1">
          <a:blip r:embed="rId3">
            <a:alphaModFix/>
          </a:blip>
          <a:srcRect/>
          <a:stretch/>
        </p:blipFill>
        <p:spPr>
          <a:xfrm>
            <a:off x="6567055" y="3498368"/>
            <a:ext cx="2364783" cy="3153044"/>
          </a:xfrm>
          <a:prstGeom prst="rect">
            <a:avLst/>
          </a:prstGeom>
          <a:noFill/>
          <a:ln>
            <a:noFill/>
          </a:ln>
        </p:spPr>
      </p:pic>
      <p:pic>
        <p:nvPicPr>
          <p:cNvPr id="187" name="Google Shape;187;p22"/>
          <p:cNvPicPr preferRelativeResize="0"/>
          <p:nvPr/>
        </p:nvPicPr>
        <p:blipFill rotWithShape="1">
          <a:blip r:embed="rId4">
            <a:alphaModFix/>
          </a:blip>
          <a:srcRect/>
          <a:stretch/>
        </p:blipFill>
        <p:spPr>
          <a:xfrm>
            <a:off x="333851" y="2933442"/>
            <a:ext cx="4510621" cy="3014752"/>
          </a:xfrm>
          <a:prstGeom prst="rect">
            <a:avLst/>
          </a:prstGeom>
          <a:noFill/>
          <a:ln>
            <a:noFill/>
          </a:ln>
        </p:spPr>
      </p:pic>
      <p:sp>
        <p:nvSpPr>
          <p:cNvPr id="188" name="Google Shape;188;p22"/>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89" name="Google Shape;189;p22"/>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190" name="Google Shape;190;p22"/>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191" name="Google Shape;191;p22"/>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Education &amp; Programs</a:t>
            </a:r>
            <a:endParaRPr sz="4800" b="1" i="0" u="none" strike="noStrike" cap="none">
              <a:solidFill>
                <a:schemeClr val="lt1"/>
              </a:solidFill>
              <a:latin typeface="Calibri"/>
              <a:ea typeface="Calibri"/>
              <a:cs typeface="Calibri"/>
              <a:sym typeface="Calibri"/>
            </a:endParaRPr>
          </a:p>
        </p:txBody>
      </p:sp>
      <p:sp>
        <p:nvSpPr>
          <p:cNvPr id="192" name="Google Shape;192;p22"/>
          <p:cNvSpPr txBox="1"/>
          <p:nvPr/>
        </p:nvSpPr>
        <p:spPr>
          <a:xfrm>
            <a:off x="692726" y="2082596"/>
            <a:ext cx="7832437"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000" b="1" i="0" u="none" strike="noStrike" cap="none">
                <a:solidFill>
                  <a:srgbClr val="FF0000"/>
                </a:solidFill>
                <a:latin typeface="Arial"/>
                <a:ea typeface="Arial"/>
                <a:cs typeface="Arial"/>
                <a:sym typeface="Arial"/>
              </a:rPr>
              <a:t>Heritage Day           400 guests  </a:t>
            </a:r>
            <a:endParaRPr sz="4000" b="1" i="0" u="none" strike="noStrike" cap="none">
              <a:solidFill>
                <a:srgbClr val="FF0000"/>
              </a:solidFill>
              <a:latin typeface="Arial"/>
              <a:ea typeface="Arial"/>
              <a:cs typeface="Arial"/>
              <a:sym typeface="Arial"/>
            </a:endParaRPr>
          </a:p>
        </p:txBody>
      </p:sp>
      <p:pic>
        <p:nvPicPr>
          <p:cNvPr id="193" name="Google Shape;193;p22"/>
          <p:cNvPicPr preferRelativeResize="0"/>
          <p:nvPr/>
        </p:nvPicPr>
        <p:blipFill rotWithShape="1">
          <a:blip r:embed="rId5">
            <a:alphaModFix/>
          </a:blip>
          <a:srcRect/>
          <a:stretch/>
        </p:blipFill>
        <p:spPr>
          <a:xfrm>
            <a:off x="3380508" y="3833768"/>
            <a:ext cx="3483046" cy="2842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90"/>
                                        </p:tgtEl>
                                      </p:cBhvr>
                                    </p:animEffect>
                                    <p:set>
                                      <p:cBhvr>
                                        <p:cTn id="7" dur="1" fill="hold">
                                          <p:stCondLst>
                                            <p:cond delay="1000"/>
                                          </p:stCondLst>
                                        </p:cTn>
                                        <p:tgtEl>
                                          <p:spTgt spid="19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91"/>
                                        </p:tgtEl>
                                      </p:cBhvr>
                                    </p:animEffect>
                                    <p:set>
                                      <p:cBhvr>
                                        <p:cTn id="12" dur="1" fill="hold">
                                          <p:stCondLst>
                                            <p:cond delay="1000"/>
                                          </p:stCondLst>
                                        </p:cTn>
                                        <p:tgtEl>
                                          <p:spTgt spid="1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3"/>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99" name="Google Shape;199;p23"/>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200" name="Google Shape;200;p23"/>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201" name="Google Shape;201;p23"/>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Education &amp; Programs</a:t>
            </a:r>
            <a:endParaRPr sz="4800" b="1" i="0" u="none" strike="noStrike" cap="none">
              <a:solidFill>
                <a:schemeClr val="lt1"/>
              </a:solidFill>
              <a:latin typeface="Calibri"/>
              <a:ea typeface="Calibri"/>
              <a:cs typeface="Calibri"/>
              <a:sym typeface="Calibri"/>
            </a:endParaRPr>
          </a:p>
        </p:txBody>
      </p:sp>
      <p:pic>
        <p:nvPicPr>
          <p:cNvPr id="202" name="Google Shape;202;p23"/>
          <p:cNvPicPr preferRelativeResize="0"/>
          <p:nvPr/>
        </p:nvPicPr>
        <p:blipFill rotWithShape="1">
          <a:blip r:embed="rId3">
            <a:alphaModFix/>
          </a:blip>
          <a:srcRect t="16993"/>
          <a:stretch/>
        </p:blipFill>
        <p:spPr>
          <a:xfrm>
            <a:off x="524275" y="4424218"/>
            <a:ext cx="3613175" cy="2249396"/>
          </a:xfrm>
          <a:prstGeom prst="rect">
            <a:avLst/>
          </a:prstGeom>
          <a:noFill/>
          <a:ln>
            <a:noFill/>
          </a:ln>
        </p:spPr>
      </p:pic>
      <p:pic>
        <p:nvPicPr>
          <p:cNvPr id="203" name="Google Shape;203;p23"/>
          <p:cNvPicPr preferRelativeResize="0"/>
          <p:nvPr/>
        </p:nvPicPr>
        <p:blipFill rotWithShape="1">
          <a:blip r:embed="rId4">
            <a:alphaModFix/>
          </a:blip>
          <a:srcRect/>
          <a:stretch/>
        </p:blipFill>
        <p:spPr>
          <a:xfrm>
            <a:off x="3171651" y="2015255"/>
            <a:ext cx="4672876" cy="2628499"/>
          </a:xfrm>
          <a:prstGeom prst="rect">
            <a:avLst/>
          </a:prstGeom>
          <a:noFill/>
          <a:ln>
            <a:noFill/>
          </a:ln>
        </p:spPr>
      </p:pic>
      <p:pic>
        <p:nvPicPr>
          <p:cNvPr id="204" name="Google Shape;204;p23"/>
          <p:cNvPicPr preferRelativeResize="0"/>
          <p:nvPr/>
        </p:nvPicPr>
        <p:blipFill rotWithShape="1">
          <a:blip r:embed="rId5">
            <a:alphaModFix/>
          </a:blip>
          <a:srcRect/>
          <a:stretch/>
        </p:blipFill>
        <p:spPr>
          <a:xfrm>
            <a:off x="4647750" y="4109482"/>
            <a:ext cx="3621300" cy="2716200"/>
          </a:xfrm>
          <a:prstGeom prst="rect">
            <a:avLst/>
          </a:prstGeom>
          <a:noFill/>
          <a:ln>
            <a:noFill/>
          </a:ln>
        </p:spPr>
      </p:pic>
      <p:sp>
        <p:nvSpPr>
          <p:cNvPr id="205" name="Google Shape;205;p23"/>
          <p:cNvSpPr txBox="1"/>
          <p:nvPr/>
        </p:nvSpPr>
        <p:spPr>
          <a:xfrm>
            <a:off x="369456" y="2081555"/>
            <a:ext cx="2641600" cy="2117417"/>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dirty="0">
                <a:solidFill>
                  <a:srgbClr val="1E4E79"/>
                </a:solidFill>
                <a:latin typeface="Calibri"/>
                <a:ea typeface="Calibri"/>
                <a:cs typeface="Calibri"/>
                <a:sym typeface="Calibri"/>
              </a:rPr>
              <a:t>Oysterponds Summer Camp Program: Celebrations</a:t>
            </a:r>
            <a:endParaRPr dirty="0"/>
          </a:p>
          <a:p>
            <a:pPr marL="0" marR="0" lvl="0" indent="0" algn="ctr" rtl="0">
              <a:lnSpc>
                <a:spcPct val="100000"/>
              </a:lnSpc>
              <a:spcBef>
                <a:spcPts val="0"/>
              </a:spcBef>
              <a:spcAft>
                <a:spcPts val="0"/>
              </a:spcAft>
              <a:buNone/>
            </a:pPr>
            <a:endParaRPr sz="1400" b="1" i="0" u="none" strike="noStrike" cap="none" dirty="0">
              <a:solidFill>
                <a:srgbClr val="1E4E79"/>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00" b="1" i="0" u="none" strike="noStrike" cap="none" dirty="0">
                <a:solidFill>
                  <a:srgbClr val="1E4E79"/>
                </a:solidFill>
                <a:latin typeface="Calibri"/>
                <a:ea typeface="Calibri"/>
                <a:cs typeface="Calibri"/>
                <a:sym typeface="Calibri"/>
              </a:rPr>
              <a:t>Campers learned about the OHS tradition of honoring </a:t>
            </a:r>
            <a:r>
              <a:rPr lang="en-US" sz="1400" b="1" i="0" u="none" strike="noStrike" cap="none" dirty="0" smtClean="0">
                <a:solidFill>
                  <a:srgbClr val="1E4E79"/>
                </a:solidFill>
                <a:latin typeface="Calibri"/>
                <a:ea typeface="Calibri"/>
                <a:cs typeface="Calibri"/>
                <a:sym typeface="Calibri"/>
              </a:rPr>
              <a:t>Veterans, guessed the use for objects in our collection </a:t>
            </a:r>
            <a:r>
              <a:rPr lang="en-US" sz="1400" b="1" i="0" u="none" strike="noStrike" cap="none" dirty="0">
                <a:solidFill>
                  <a:srgbClr val="1E4E79"/>
                </a:solidFill>
                <a:latin typeface="Calibri"/>
                <a:ea typeface="Calibri"/>
                <a:cs typeface="Calibri"/>
                <a:sym typeface="Calibri"/>
              </a:rPr>
              <a:t>and enjoyed a birthday cake in celebration of the OHS 75</a:t>
            </a:r>
            <a:r>
              <a:rPr lang="en-US" sz="1400" b="1" i="0" u="none" strike="noStrike" cap="none" baseline="30000" dirty="0">
                <a:solidFill>
                  <a:srgbClr val="1E4E79"/>
                </a:solidFill>
                <a:latin typeface="Calibri"/>
                <a:ea typeface="Calibri"/>
                <a:cs typeface="Calibri"/>
                <a:sym typeface="Calibri"/>
              </a:rPr>
              <a:t>th</a:t>
            </a:r>
            <a:r>
              <a:rPr lang="en-US" sz="1400" b="1" i="0" u="none" strike="noStrike" cap="none" dirty="0">
                <a:solidFill>
                  <a:srgbClr val="1E4E79"/>
                </a:solidFill>
                <a:latin typeface="Calibri"/>
                <a:ea typeface="Calibri"/>
                <a:cs typeface="Calibri"/>
                <a:sym typeface="Calibri"/>
              </a:rPr>
              <a:t> anniversary.</a:t>
            </a:r>
            <a:endParaRPr sz="1400" b="1" i="0" u="none" strike="noStrike" cap="none" dirty="0">
              <a:solidFill>
                <a:srgbClr val="1E4E7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00"/>
                                        </p:tgtEl>
                                      </p:cBhvr>
                                    </p:animEffect>
                                    <p:set>
                                      <p:cBhvr>
                                        <p:cTn id="7" dur="1" fill="hold">
                                          <p:stCondLst>
                                            <p:cond delay="1000"/>
                                          </p:stCondLst>
                                        </p:cTn>
                                        <p:tgtEl>
                                          <p:spTgt spid="20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01"/>
                                        </p:tgtEl>
                                      </p:cBhvr>
                                    </p:animEffect>
                                    <p:set>
                                      <p:cBhvr>
                                        <p:cTn id="12" dur="1" fill="hold">
                                          <p:stCondLst>
                                            <p:cond delay="1000"/>
                                          </p:stCondLst>
                                        </p:cTn>
                                        <p:tgtEl>
                                          <p:spTgt spid="2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4"/>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11" name="Google Shape;211;p24"/>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212" name="Google Shape;212;p24"/>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213" name="Google Shape;213;p24"/>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Education &amp; Programs</a:t>
            </a:r>
            <a:endParaRPr sz="4800" b="1" i="0" u="none" strike="noStrike" cap="none">
              <a:solidFill>
                <a:schemeClr val="lt1"/>
              </a:solidFill>
              <a:latin typeface="Calibri"/>
              <a:ea typeface="Calibri"/>
              <a:cs typeface="Calibri"/>
              <a:sym typeface="Calibri"/>
            </a:endParaRPr>
          </a:p>
        </p:txBody>
      </p:sp>
      <p:pic>
        <p:nvPicPr>
          <p:cNvPr id="214" name="Google Shape;214;p24"/>
          <p:cNvPicPr preferRelativeResize="0"/>
          <p:nvPr/>
        </p:nvPicPr>
        <p:blipFill rotWithShape="1">
          <a:blip r:embed="rId3">
            <a:alphaModFix/>
          </a:blip>
          <a:srcRect/>
          <a:stretch/>
        </p:blipFill>
        <p:spPr>
          <a:xfrm>
            <a:off x="821789" y="2402892"/>
            <a:ext cx="4119665" cy="2991144"/>
          </a:xfrm>
          <a:prstGeom prst="rect">
            <a:avLst/>
          </a:prstGeom>
          <a:noFill/>
          <a:ln>
            <a:noFill/>
          </a:ln>
        </p:spPr>
      </p:pic>
      <p:pic>
        <p:nvPicPr>
          <p:cNvPr id="215" name="Google Shape;215;p24"/>
          <p:cNvPicPr preferRelativeResize="0"/>
          <p:nvPr/>
        </p:nvPicPr>
        <p:blipFill rotWithShape="1">
          <a:blip r:embed="rId4">
            <a:alphaModFix/>
          </a:blip>
          <a:srcRect/>
          <a:stretch/>
        </p:blipFill>
        <p:spPr>
          <a:xfrm>
            <a:off x="5292437" y="3973384"/>
            <a:ext cx="3293100" cy="2469600"/>
          </a:xfrm>
          <a:prstGeom prst="rect">
            <a:avLst/>
          </a:prstGeom>
          <a:noFill/>
          <a:ln>
            <a:noFill/>
          </a:ln>
        </p:spPr>
      </p:pic>
      <p:sp>
        <p:nvSpPr>
          <p:cNvPr id="216" name="Google Shape;216;p24"/>
          <p:cNvSpPr/>
          <p:nvPr/>
        </p:nvSpPr>
        <p:spPr>
          <a:xfrm>
            <a:off x="5130923" y="2436539"/>
            <a:ext cx="3616127" cy="1261884"/>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i="0" u="none" strike="noStrike" cap="none">
                <a:solidFill>
                  <a:srgbClr val="1E4E79"/>
                </a:solidFill>
                <a:latin typeface="Calibri"/>
                <a:ea typeface="Calibri"/>
                <a:cs typeface="Calibri"/>
                <a:sym typeface="Calibri"/>
              </a:rPr>
              <a:t>Barry Bergdoll was joined by other architects for a talk on “New Wave of Architecture on the North Fork”  (July)</a:t>
            </a:r>
            <a:endParaRPr/>
          </a:p>
          <a:p>
            <a:pPr marL="285750" marR="0" lvl="0" indent="-19685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285750" marR="0" lvl="0" indent="-19685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7" name="Google Shape;217;p24"/>
          <p:cNvSpPr txBox="1"/>
          <p:nvPr/>
        </p:nvSpPr>
        <p:spPr>
          <a:xfrm>
            <a:off x="2359892" y="5707328"/>
            <a:ext cx="2881745" cy="584775"/>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i="0" u="none" strike="noStrike" cap="none">
                <a:solidFill>
                  <a:srgbClr val="1E4E79"/>
                </a:solidFill>
                <a:latin typeface="Calibri"/>
                <a:ea typeface="Calibri"/>
                <a:cs typeface="Calibri"/>
                <a:sym typeface="Calibri"/>
              </a:rPr>
              <a:t>Weaving with Ellen Zimmerman (July &amp; September) </a:t>
            </a:r>
            <a:endParaRPr sz="1600" b="1" i="0" u="none" strike="noStrike" cap="none">
              <a:solidFill>
                <a:srgbClr val="1E4E7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12"/>
                                        </p:tgtEl>
                                      </p:cBhvr>
                                    </p:animEffect>
                                    <p:set>
                                      <p:cBhvr>
                                        <p:cTn id="7" dur="1" fill="hold">
                                          <p:stCondLst>
                                            <p:cond delay="1000"/>
                                          </p:stCondLst>
                                        </p:cTn>
                                        <p:tgtEl>
                                          <p:spTgt spid="2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13"/>
                                        </p:tgtEl>
                                      </p:cBhvr>
                                    </p:animEffect>
                                    <p:set>
                                      <p:cBhvr>
                                        <p:cTn id="12" dur="1" fill="hold">
                                          <p:stCondLst>
                                            <p:cond delay="1000"/>
                                          </p:stCondLst>
                                        </p:cTn>
                                        <p:tgtEl>
                                          <p:spTgt spid="2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5"/>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23" name="Google Shape;223;p25"/>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224" name="Google Shape;224;p25"/>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225" name="Google Shape;225;p25"/>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Education &amp; Programs</a:t>
            </a:r>
            <a:endParaRPr sz="4800" b="1" i="0" u="none" strike="noStrike" cap="none">
              <a:solidFill>
                <a:schemeClr val="lt1"/>
              </a:solidFill>
              <a:latin typeface="Calibri"/>
              <a:ea typeface="Calibri"/>
              <a:cs typeface="Calibri"/>
              <a:sym typeface="Calibri"/>
            </a:endParaRPr>
          </a:p>
        </p:txBody>
      </p:sp>
      <p:pic>
        <p:nvPicPr>
          <p:cNvPr id="226" name="Google Shape;226;p25"/>
          <p:cNvPicPr preferRelativeResize="0"/>
          <p:nvPr/>
        </p:nvPicPr>
        <p:blipFill rotWithShape="1">
          <a:blip r:embed="rId3">
            <a:alphaModFix/>
          </a:blip>
          <a:srcRect l="12138" t="20553" r="-1414" b="538"/>
          <a:stretch/>
        </p:blipFill>
        <p:spPr>
          <a:xfrm>
            <a:off x="276300" y="2447876"/>
            <a:ext cx="4081682" cy="2705759"/>
          </a:xfrm>
          <a:prstGeom prst="rect">
            <a:avLst/>
          </a:prstGeom>
          <a:noFill/>
          <a:ln>
            <a:noFill/>
          </a:ln>
        </p:spPr>
      </p:pic>
      <p:pic>
        <p:nvPicPr>
          <p:cNvPr id="227" name="Google Shape;227;p25"/>
          <p:cNvPicPr preferRelativeResize="0"/>
          <p:nvPr/>
        </p:nvPicPr>
        <p:blipFill rotWithShape="1">
          <a:blip r:embed="rId4">
            <a:alphaModFix/>
          </a:blip>
          <a:srcRect/>
          <a:stretch/>
        </p:blipFill>
        <p:spPr>
          <a:xfrm>
            <a:off x="4804492" y="3800756"/>
            <a:ext cx="3525125" cy="2643850"/>
          </a:xfrm>
          <a:prstGeom prst="rect">
            <a:avLst/>
          </a:prstGeom>
          <a:noFill/>
          <a:ln>
            <a:noFill/>
          </a:ln>
        </p:spPr>
      </p:pic>
      <p:sp>
        <p:nvSpPr>
          <p:cNvPr id="228" name="Google Shape;228;p25"/>
          <p:cNvSpPr/>
          <p:nvPr/>
        </p:nvSpPr>
        <p:spPr>
          <a:xfrm>
            <a:off x="4804492" y="3046307"/>
            <a:ext cx="3865162" cy="555875"/>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i="0" u="none" strike="noStrike" cap="none" dirty="0">
                <a:solidFill>
                  <a:srgbClr val="1E4E79"/>
                </a:solidFill>
                <a:latin typeface="Calibri"/>
                <a:ea typeface="Calibri"/>
                <a:cs typeface="Calibri"/>
                <a:sym typeface="Calibri"/>
              </a:rPr>
              <a:t>Bay to Table: Clams in Oysterponds (September)  </a:t>
            </a:r>
            <a:endParaRPr sz="1600" dirty="0"/>
          </a:p>
        </p:txBody>
      </p:sp>
      <p:sp>
        <p:nvSpPr>
          <p:cNvPr id="229" name="Google Shape;229;p25"/>
          <p:cNvSpPr txBox="1"/>
          <p:nvPr/>
        </p:nvSpPr>
        <p:spPr>
          <a:xfrm>
            <a:off x="452582" y="5227782"/>
            <a:ext cx="2946400" cy="584775"/>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i="0" u="none" strike="noStrike" cap="none" dirty="0">
                <a:solidFill>
                  <a:srgbClr val="1E4E79"/>
                </a:solidFill>
                <a:latin typeface="Calibri"/>
                <a:ea typeface="Calibri"/>
                <a:cs typeface="Calibri"/>
                <a:sym typeface="Calibri"/>
              </a:rPr>
              <a:t>What Do You Sea? Boat Building with Found Objects (August)</a:t>
            </a:r>
            <a:endParaRPr sz="1600" b="1" i="0" u="none" strike="noStrike" cap="none" dirty="0">
              <a:solidFill>
                <a:srgbClr val="1E4E7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24"/>
                                        </p:tgtEl>
                                      </p:cBhvr>
                                    </p:animEffect>
                                    <p:set>
                                      <p:cBhvr>
                                        <p:cTn id="7" dur="1" fill="hold">
                                          <p:stCondLst>
                                            <p:cond delay="1000"/>
                                          </p:stCondLst>
                                        </p:cTn>
                                        <p:tgtEl>
                                          <p:spTgt spid="2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25"/>
                                        </p:tgtEl>
                                      </p:cBhvr>
                                    </p:animEffect>
                                    <p:set>
                                      <p:cBhvr>
                                        <p:cTn id="12" dur="1" fill="hold">
                                          <p:stCondLst>
                                            <p:cond delay="1000"/>
                                          </p:stCondLst>
                                        </p:cTn>
                                        <p:tgtEl>
                                          <p:spTgt spid="2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6"/>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35" name="Google Shape;235;p26"/>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236" name="Google Shape;236;p26"/>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237" name="Google Shape;237;p26"/>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Supporting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Membership &amp; Contributions</a:t>
            </a:r>
            <a:endParaRPr sz="4800" b="1" i="0" u="none" strike="noStrike" cap="none">
              <a:solidFill>
                <a:schemeClr val="lt1"/>
              </a:solidFill>
              <a:latin typeface="Calibri"/>
              <a:ea typeface="Calibri"/>
              <a:cs typeface="Calibri"/>
              <a:sym typeface="Calibri"/>
            </a:endParaRPr>
          </a:p>
        </p:txBody>
      </p:sp>
      <p:sp>
        <p:nvSpPr>
          <p:cNvPr id="238" name="Google Shape;238;p26"/>
          <p:cNvSpPr txBox="1"/>
          <p:nvPr/>
        </p:nvSpPr>
        <p:spPr>
          <a:xfrm>
            <a:off x="4378035" y="2530764"/>
            <a:ext cx="4484255" cy="3724096"/>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dirty="0">
                <a:solidFill>
                  <a:srgbClr val="1E4E79"/>
                </a:solidFill>
                <a:latin typeface="Calibri"/>
                <a:ea typeface="Calibri"/>
                <a:cs typeface="Calibri"/>
                <a:sym typeface="Calibri"/>
              </a:rPr>
              <a:t>First Year for Griffin Giving Circle</a:t>
            </a:r>
            <a:endParaRPr dirty="0"/>
          </a:p>
          <a:p>
            <a:pPr marL="0" marR="0" lvl="0" indent="0" algn="ctr" rtl="0">
              <a:lnSpc>
                <a:spcPct val="100000"/>
              </a:lnSpc>
              <a:spcBef>
                <a:spcPts val="0"/>
              </a:spcBef>
              <a:spcAft>
                <a:spcPts val="0"/>
              </a:spcAft>
              <a:buNone/>
            </a:pPr>
            <a:r>
              <a:rPr lang="en-US" sz="1400" b="1" i="0" u="none" strike="noStrike" cap="none" dirty="0">
                <a:solidFill>
                  <a:srgbClr val="2E75B5"/>
                </a:solidFill>
                <a:latin typeface="Calibri"/>
                <a:ea typeface="Calibri"/>
                <a:cs typeface="Calibri"/>
                <a:sym typeface="Calibri"/>
              </a:rPr>
              <a:t>Named for Augustus Griffin, Oysterponds’ eminent </a:t>
            </a:r>
            <a:endParaRPr sz="1400" b="1" i="0" u="none" strike="noStrike" cap="none" dirty="0">
              <a:solidFill>
                <a:srgbClr val="2E75B5"/>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00" b="1" i="0" u="none" strike="noStrike" cap="none" dirty="0">
                <a:solidFill>
                  <a:srgbClr val="2E75B5"/>
                </a:solidFill>
                <a:latin typeface="Calibri"/>
                <a:ea typeface="Calibri"/>
                <a:cs typeface="Calibri"/>
                <a:sym typeface="Calibri"/>
              </a:rPr>
              <a:t>nineteenth-century diarist and historian</a:t>
            </a:r>
            <a:endParaRPr dirty="0"/>
          </a:p>
          <a:p>
            <a:pPr marL="0" marR="0" lvl="0" indent="0" algn="ctr" rtl="0">
              <a:lnSpc>
                <a:spcPct val="100000"/>
              </a:lnSpc>
              <a:spcBef>
                <a:spcPts val="0"/>
              </a:spcBef>
              <a:spcAft>
                <a:spcPts val="0"/>
              </a:spcAft>
              <a:buNone/>
            </a:pPr>
            <a:endParaRPr sz="1400" b="1" i="0" u="none" strike="noStrike" cap="none" dirty="0">
              <a:solidFill>
                <a:srgbClr val="2E75B5"/>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600" b="1" i="0" u="none" strike="noStrike" cap="none" dirty="0">
                <a:solidFill>
                  <a:srgbClr val="2E75B5"/>
                </a:solidFill>
                <a:latin typeface="Calibri"/>
                <a:ea typeface="Calibri"/>
                <a:cs typeface="Calibri"/>
                <a:sym typeface="Calibri"/>
              </a:rPr>
              <a:t>7 Participants   $35,000</a:t>
            </a:r>
            <a:endParaRPr dirty="0"/>
          </a:p>
          <a:p>
            <a:pPr marL="0" marR="0" lvl="0" indent="0" algn="l" rtl="0">
              <a:lnSpc>
                <a:spcPct val="100000"/>
              </a:lnSpc>
              <a:spcBef>
                <a:spcPts val="0"/>
              </a:spcBef>
              <a:spcAft>
                <a:spcPts val="0"/>
              </a:spcAft>
              <a:buNone/>
            </a:pPr>
            <a:endParaRPr sz="1600" b="1" i="0" u="none" strike="noStrike" cap="none" dirty="0">
              <a:solidFill>
                <a:srgbClr val="1E4E79"/>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1" i="0" u="none" strike="noStrike" cap="none" dirty="0">
                <a:solidFill>
                  <a:srgbClr val="1E4E79"/>
                </a:solidFill>
                <a:latin typeface="Calibri"/>
                <a:ea typeface="Calibri"/>
                <a:cs typeface="Calibri"/>
                <a:sym typeface="Calibri"/>
              </a:rPr>
              <a:t>$5,000 Donation Included:</a:t>
            </a:r>
            <a:endParaRPr sz="1600" b="1" i="0" u="none" strike="noStrike" cap="none" dirty="0">
              <a:solidFill>
                <a:srgbClr val="1E4E79"/>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1" i="0" u="none" strike="noStrike" cap="none" dirty="0">
                <a:solidFill>
                  <a:srgbClr val="1E4E79"/>
                </a:solidFill>
                <a:latin typeface="Calibri"/>
                <a:ea typeface="Calibri"/>
                <a:cs typeface="Calibri"/>
                <a:sym typeface="Calibri"/>
              </a:rPr>
              <a:t>Summer Benefit Patron ($1,000 included 4 tickets)</a:t>
            </a:r>
            <a:endParaRPr dirty="0"/>
          </a:p>
          <a:p>
            <a:pPr marL="0" marR="0" lvl="0" indent="0" algn="l" rtl="0">
              <a:lnSpc>
                <a:spcPct val="100000"/>
              </a:lnSpc>
              <a:spcBef>
                <a:spcPts val="0"/>
              </a:spcBef>
              <a:spcAft>
                <a:spcPts val="0"/>
              </a:spcAft>
              <a:buNone/>
            </a:pPr>
            <a:r>
              <a:rPr lang="en-US" sz="1600" b="1" i="0" u="none" strike="noStrike" cap="none" dirty="0">
                <a:solidFill>
                  <a:srgbClr val="1E4E79"/>
                </a:solidFill>
                <a:latin typeface="Calibri"/>
                <a:ea typeface="Calibri"/>
                <a:cs typeface="Calibri"/>
                <a:sym typeface="Calibri"/>
              </a:rPr>
              <a:t>Benefactor Membership ($1,000)</a:t>
            </a:r>
            <a:endParaRPr dirty="0"/>
          </a:p>
          <a:p>
            <a:pPr marL="0" marR="0" lvl="0" indent="0" algn="l" rtl="0">
              <a:lnSpc>
                <a:spcPct val="100000"/>
              </a:lnSpc>
              <a:spcBef>
                <a:spcPts val="0"/>
              </a:spcBef>
              <a:spcAft>
                <a:spcPts val="0"/>
              </a:spcAft>
              <a:buNone/>
            </a:pPr>
            <a:r>
              <a:rPr lang="en-US" sz="1600" b="1" i="0" u="none" strike="noStrike" cap="none" dirty="0">
                <a:solidFill>
                  <a:srgbClr val="1E4E79"/>
                </a:solidFill>
                <a:latin typeface="Calibri"/>
                <a:ea typeface="Calibri"/>
                <a:cs typeface="Calibri"/>
                <a:sym typeface="Calibri"/>
              </a:rPr>
              <a:t>North Fork Fresh Patron ($500 included 2 tickets)</a:t>
            </a:r>
            <a:endParaRPr dirty="0"/>
          </a:p>
          <a:p>
            <a:pPr marL="0" marR="0" lvl="0" indent="0" algn="l" rtl="0">
              <a:lnSpc>
                <a:spcPct val="100000"/>
              </a:lnSpc>
              <a:spcBef>
                <a:spcPts val="0"/>
              </a:spcBef>
              <a:spcAft>
                <a:spcPts val="0"/>
              </a:spcAft>
              <a:buNone/>
            </a:pPr>
            <a:r>
              <a:rPr lang="en-US" sz="1600" b="1" i="0" u="none" strike="noStrike" cap="none" dirty="0">
                <a:solidFill>
                  <a:srgbClr val="1E4E79"/>
                </a:solidFill>
                <a:latin typeface="Calibri"/>
                <a:ea typeface="Calibri"/>
                <a:cs typeface="Calibri"/>
                <a:sym typeface="Calibri"/>
              </a:rPr>
              <a:t>Holiday Party Benefactor ($500 included 2 tickets)</a:t>
            </a:r>
            <a:endParaRPr sz="1600" b="1" i="0" u="none" strike="noStrike" cap="none" dirty="0">
              <a:solidFill>
                <a:srgbClr val="1E4E79"/>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1" i="0" u="none" strike="noStrike" cap="none" dirty="0">
                <a:solidFill>
                  <a:srgbClr val="1E4E79"/>
                </a:solidFill>
                <a:latin typeface="Calibri"/>
                <a:ea typeface="Calibri"/>
                <a:cs typeface="Calibri"/>
                <a:sym typeface="Calibri"/>
              </a:rPr>
              <a:t>Annual Fund Donation ($2,000)</a:t>
            </a:r>
            <a:endParaRPr dirty="0"/>
          </a:p>
          <a:p>
            <a:pPr marL="0" marR="0" lvl="0" indent="0" algn="l" rtl="0">
              <a:lnSpc>
                <a:spcPct val="100000"/>
              </a:lnSpc>
              <a:spcBef>
                <a:spcPts val="0"/>
              </a:spcBef>
              <a:spcAft>
                <a:spcPts val="0"/>
              </a:spcAft>
              <a:buNone/>
            </a:pPr>
            <a:r>
              <a:rPr lang="en-US" sz="1600" b="1" i="0" u="none" strike="noStrike" cap="none" dirty="0">
                <a:solidFill>
                  <a:srgbClr val="1E4E79"/>
                </a:solidFill>
                <a:latin typeface="Calibri"/>
                <a:ea typeface="Calibri"/>
                <a:cs typeface="Calibri"/>
                <a:sym typeface="Calibri"/>
              </a:rPr>
              <a:t> </a:t>
            </a:r>
            <a:endParaRPr dirty="0">
              <a:solidFill>
                <a:schemeClr val="accent2">
                  <a:lumMod val="75000"/>
                </a:schemeClr>
              </a:solidFill>
            </a:endParaRPr>
          </a:p>
          <a:p>
            <a:pPr marL="0" marR="0" lvl="0" indent="0" algn="ctr" rtl="0">
              <a:lnSpc>
                <a:spcPct val="100000"/>
              </a:lnSpc>
              <a:spcBef>
                <a:spcPts val="0"/>
              </a:spcBef>
              <a:spcAft>
                <a:spcPts val="0"/>
              </a:spcAft>
              <a:buNone/>
            </a:pPr>
            <a:r>
              <a:rPr lang="en-US" sz="1600" b="1" i="0" u="none" strike="noStrike" cap="none" dirty="0">
                <a:solidFill>
                  <a:schemeClr val="accent2">
                    <a:lumMod val="75000"/>
                  </a:schemeClr>
                </a:solidFill>
                <a:latin typeface="Calibri"/>
                <a:ea typeface="Calibri"/>
                <a:cs typeface="Calibri"/>
                <a:sym typeface="Calibri"/>
              </a:rPr>
              <a:t>In 2020, we will expand to 5 levels of </a:t>
            </a:r>
            <a:endParaRPr dirty="0">
              <a:solidFill>
                <a:schemeClr val="accent2">
                  <a:lumMod val="75000"/>
                </a:schemeClr>
              </a:solidFill>
            </a:endParaRPr>
          </a:p>
          <a:p>
            <a:pPr marL="0" marR="0" lvl="0" indent="0" algn="ctr" rtl="0">
              <a:lnSpc>
                <a:spcPct val="100000"/>
              </a:lnSpc>
              <a:spcBef>
                <a:spcPts val="0"/>
              </a:spcBef>
              <a:spcAft>
                <a:spcPts val="0"/>
              </a:spcAft>
              <a:buNone/>
            </a:pPr>
            <a:r>
              <a:rPr lang="en-US" sz="1600" b="1" i="0" u="none" strike="noStrike" cap="none" dirty="0">
                <a:solidFill>
                  <a:schemeClr val="accent2">
                    <a:lumMod val="75000"/>
                  </a:schemeClr>
                </a:solidFill>
                <a:latin typeface="Calibri"/>
                <a:ea typeface="Calibri"/>
                <a:cs typeface="Calibri"/>
                <a:sym typeface="Calibri"/>
              </a:rPr>
              <a:t>Griffin Giving Circles.</a:t>
            </a:r>
            <a:endParaRPr sz="1600" b="1" i="0" u="none" strike="noStrike" cap="none" dirty="0">
              <a:solidFill>
                <a:schemeClr val="accent2">
                  <a:lumMod val="75000"/>
                </a:schemeClr>
              </a:solidFill>
              <a:latin typeface="Calibri"/>
              <a:ea typeface="Calibri"/>
              <a:cs typeface="Calibri"/>
              <a:sym typeface="Calibri"/>
            </a:endParaRPr>
          </a:p>
        </p:txBody>
      </p:sp>
      <p:pic>
        <p:nvPicPr>
          <p:cNvPr id="239" name="Google Shape;239;p26"/>
          <p:cNvPicPr preferRelativeResize="0"/>
          <p:nvPr/>
        </p:nvPicPr>
        <p:blipFill rotWithShape="1">
          <a:blip r:embed="rId3">
            <a:alphaModFix/>
          </a:blip>
          <a:srcRect/>
          <a:stretch/>
        </p:blipFill>
        <p:spPr>
          <a:xfrm>
            <a:off x="397164" y="2530764"/>
            <a:ext cx="3361476" cy="37130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36"/>
                                        </p:tgtEl>
                                      </p:cBhvr>
                                    </p:animEffect>
                                    <p:set>
                                      <p:cBhvr>
                                        <p:cTn id="7" dur="1" fill="hold">
                                          <p:stCondLst>
                                            <p:cond delay="1000"/>
                                          </p:stCondLst>
                                        </p:cTn>
                                        <p:tgtEl>
                                          <p:spTgt spid="2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37"/>
                                        </p:tgtEl>
                                      </p:cBhvr>
                                    </p:animEffect>
                                    <p:set>
                                      <p:cBhvr>
                                        <p:cTn id="12" dur="1" fill="hold">
                                          <p:stCondLst>
                                            <p:cond delay="1000"/>
                                          </p:stCondLst>
                                        </p:cTn>
                                        <p:tgtEl>
                                          <p:spTgt spid="2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7"/>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45" name="Google Shape;245;p27"/>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246" name="Google Shape;246;p27"/>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247" name="Google Shape;247;p27"/>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Supporting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Fundraising Events</a:t>
            </a:r>
            <a:endParaRPr sz="4800" b="1" i="0" u="none" strike="noStrike" cap="none">
              <a:solidFill>
                <a:schemeClr val="lt1"/>
              </a:solidFill>
              <a:latin typeface="Calibri"/>
              <a:ea typeface="Calibri"/>
              <a:cs typeface="Calibri"/>
              <a:sym typeface="Calibri"/>
            </a:endParaRPr>
          </a:p>
        </p:txBody>
      </p:sp>
      <p:pic>
        <p:nvPicPr>
          <p:cNvPr id="248" name="Google Shape;248;p27"/>
          <p:cNvPicPr preferRelativeResize="0"/>
          <p:nvPr/>
        </p:nvPicPr>
        <p:blipFill rotWithShape="1">
          <a:blip r:embed="rId3">
            <a:alphaModFix/>
          </a:blip>
          <a:srcRect/>
          <a:stretch/>
        </p:blipFill>
        <p:spPr>
          <a:xfrm>
            <a:off x="837750" y="3357794"/>
            <a:ext cx="3810000" cy="2857500"/>
          </a:xfrm>
          <a:prstGeom prst="rect">
            <a:avLst/>
          </a:prstGeom>
          <a:noFill/>
          <a:ln>
            <a:noFill/>
          </a:ln>
        </p:spPr>
      </p:pic>
      <p:pic>
        <p:nvPicPr>
          <p:cNvPr id="249" name="Google Shape;249;p27"/>
          <p:cNvPicPr preferRelativeResize="0"/>
          <p:nvPr/>
        </p:nvPicPr>
        <p:blipFill rotWithShape="1">
          <a:blip r:embed="rId4">
            <a:alphaModFix/>
          </a:blip>
          <a:srcRect/>
          <a:stretch/>
        </p:blipFill>
        <p:spPr>
          <a:xfrm>
            <a:off x="4598350" y="2530500"/>
            <a:ext cx="3810000" cy="2857500"/>
          </a:xfrm>
          <a:prstGeom prst="rect">
            <a:avLst/>
          </a:prstGeom>
          <a:noFill/>
          <a:ln>
            <a:noFill/>
          </a:ln>
        </p:spPr>
      </p:pic>
      <p:sp>
        <p:nvSpPr>
          <p:cNvPr id="250" name="Google Shape;250;p27"/>
          <p:cNvSpPr txBox="1"/>
          <p:nvPr/>
        </p:nvSpPr>
        <p:spPr>
          <a:xfrm>
            <a:off x="960582" y="2312389"/>
            <a:ext cx="3251200" cy="923330"/>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a:solidFill>
                  <a:srgbClr val="1E4E79"/>
                </a:solidFill>
                <a:latin typeface="Arial"/>
                <a:ea typeface="Arial"/>
                <a:cs typeface="Arial"/>
                <a:sym typeface="Arial"/>
              </a:rPr>
              <a:t>A Night on the Town: Oysterponds Goes to Houseman</a:t>
            </a:r>
            <a:endParaRPr sz="1800" b="1" i="0" u="none" strike="noStrike" cap="none">
              <a:solidFill>
                <a:srgbClr val="1E4E79"/>
              </a:solidFill>
              <a:latin typeface="Arial"/>
              <a:ea typeface="Arial"/>
              <a:cs typeface="Arial"/>
              <a:sym typeface="Arial"/>
            </a:endParaRPr>
          </a:p>
        </p:txBody>
      </p:sp>
      <p:sp>
        <p:nvSpPr>
          <p:cNvPr id="251" name="Google Shape;251;p27"/>
          <p:cNvSpPr txBox="1"/>
          <p:nvPr/>
        </p:nvSpPr>
        <p:spPr>
          <a:xfrm>
            <a:off x="5006109" y="5541818"/>
            <a:ext cx="2521527" cy="830997"/>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a:solidFill>
                  <a:srgbClr val="1E4E79"/>
                </a:solidFill>
                <a:latin typeface="Arial"/>
                <a:ea typeface="Arial"/>
                <a:cs typeface="Arial"/>
                <a:sym typeface="Arial"/>
              </a:rPr>
              <a:t>56 Guests</a:t>
            </a:r>
            <a:endParaRPr/>
          </a:p>
          <a:p>
            <a:pPr marL="0" marR="0" lvl="0" indent="0" algn="l" rtl="0">
              <a:lnSpc>
                <a:spcPct val="100000"/>
              </a:lnSpc>
              <a:spcBef>
                <a:spcPts val="0"/>
              </a:spcBef>
              <a:spcAft>
                <a:spcPts val="0"/>
              </a:spcAft>
              <a:buNone/>
            </a:pPr>
            <a:r>
              <a:rPr lang="en-US" sz="1600" b="1" i="0" u="none" strike="noStrike" cap="none">
                <a:solidFill>
                  <a:srgbClr val="1E4E79"/>
                </a:solidFill>
                <a:latin typeface="Arial"/>
                <a:ea typeface="Arial"/>
                <a:cs typeface="Arial"/>
                <a:sym typeface="Arial"/>
              </a:rPr>
              <a:t>8 Raffle Donors</a:t>
            </a:r>
            <a:endParaRPr/>
          </a:p>
          <a:p>
            <a:pPr marL="0" marR="0" lvl="0" indent="0" algn="l" rtl="0">
              <a:lnSpc>
                <a:spcPct val="100000"/>
              </a:lnSpc>
              <a:spcBef>
                <a:spcPts val="0"/>
              </a:spcBef>
              <a:spcAft>
                <a:spcPts val="0"/>
              </a:spcAft>
              <a:buNone/>
            </a:pPr>
            <a:r>
              <a:rPr lang="en-US" sz="1600" b="1" i="0" u="none" strike="noStrike" cap="none">
                <a:solidFill>
                  <a:srgbClr val="1E4E79"/>
                </a:solidFill>
                <a:latin typeface="Arial"/>
                <a:ea typeface="Arial"/>
                <a:cs typeface="Arial"/>
                <a:sym typeface="Arial"/>
              </a:rPr>
              <a:t>Net Income $7,160</a:t>
            </a:r>
            <a:endParaRPr sz="1600" b="1" i="0" u="none" strike="noStrike" cap="none">
              <a:solidFill>
                <a:srgbClr val="1E4E7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46"/>
                                        </p:tgtEl>
                                      </p:cBhvr>
                                    </p:animEffect>
                                    <p:set>
                                      <p:cBhvr>
                                        <p:cTn id="7" dur="1" fill="hold">
                                          <p:stCondLst>
                                            <p:cond delay="1000"/>
                                          </p:stCondLst>
                                        </p:cTn>
                                        <p:tgtEl>
                                          <p:spTgt spid="2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47"/>
                                        </p:tgtEl>
                                      </p:cBhvr>
                                    </p:animEffect>
                                    <p:set>
                                      <p:cBhvr>
                                        <p:cTn id="12" dur="1" fill="hold">
                                          <p:stCondLst>
                                            <p:cond delay="1000"/>
                                          </p:stCondLst>
                                        </p:cTn>
                                        <p:tgtEl>
                                          <p:spTgt spid="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8"/>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57" name="Google Shape;257;p28"/>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258" name="Google Shape;258;p28"/>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259" name="Google Shape;259;p28"/>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Supporting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Fundraising Events</a:t>
            </a:r>
            <a:endParaRPr sz="4800" b="1" i="0" u="none" strike="noStrike" cap="none">
              <a:solidFill>
                <a:schemeClr val="lt1"/>
              </a:solidFill>
              <a:latin typeface="Calibri"/>
              <a:ea typeface="Calibri"/>
              <a:cs typeface="Calibri"/>
              <a:sym typeface="Calibri"/>
            </a:endParaRPr>
          </a:p>
        </p:txBody>
      </p:sp>
      <p:sp>
        <p:nvSpPr>
          <p:cNvPr id="260" name="Google Shape;260;p28"/>
          <p:cNvSpPr txBox="1"/>
          <p:nvPr/>
        </p:nvSpPr>
        <p:spPr>
          <a:xfrm>
            <a:off x="387927" y="2127723"/>
            <a:ext cx="325120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a:solidFill>
                  <a:srgbClr val="1E4E79"/>
                </a:solidFill>
                <a:latin typeface="Arial"/>
                <a:ea typeface="Arial"/>
                <a:cs typeface="Arial"/>
                <a:sym typeface="Arial"/>
              </a:rPr>
              <a:t>Countdown To Summer at</a:t>
            </a:r>
            <a:endParaRPr sz="1800" b="1" i="0" u="none" strike="noStrike" cap="none">
              <a:solidFill>
                <a:srgbClr val="1E4E79"/>
              </a:solidFill>
              <a:latin typeface="Arial"/>
              <a:ea typeface="Arial"/>
              <a:cs typeface="Arial"/>
              <a:sym typeface="Arial"/>
            </a:endParaRPr>
          </a:p>
        </p:txBody>
      </p:sp>
      <p:pic>
        <p:nvPicPr>
          <p:cNvPr id="261" name="Google Shape;261;p28"/>
          <p:cNvPicPr preferRelativeResize="0"/>
          <p:nvPr/>
        </p:nvPicPr>
        <p:blipFill rotWithShape="1">
          <a:blip r:embed="rId3">
            <a:alphaModFix/>
          </a:blip>
          <a:srcRect/>
          <a:stretch/>
        </p:blipFill>
        <p:spPr>
          <a:xfrm>
            <a:off x="3781676" y="2711893"/>
            <a:ext cx="4293547" cy="2774507"/>
          </a:xfrm>
          <a:prstGeom prst="rect">
            <a:avLst/>
          </a:prstGeom>
          <a:noFill/>
          <a:ln>
            <a:noFill/>
          </a:ln>
        </p:spPr>
      </p:pic>
      <p:pic>
        <p:nvPicPr>
          <p:cNvPr id="262" name="Google Shape;262;p28"/>
          <p:cNvPicPr preferRelativeResize="0"/>
          <p:nvPr/>
        </p:nvPicPr>
        <p:blipFill rotWithShape="1">
          <a:blip r:embed="rId4">
            <a:alphaModFix/>
          </a:blip>
          <a:srcRect/>
          <a:stretch/>
        </p:blipFill>
        <p:spPr>
          <a:xfrm>
            <a:off x="728918" y="2446435"/>
            <a:ext cx="2447280" cy="753762"/>
          </a:xfrm>
          <a:prstGeom prst="rect">
            <a:avLst/>
          </a:prstGeom>
          <a:noFill/>
          <a:ln w="9525" cap="flat" cmpd="sng">
            <a:solidFill>
              <a:srgbClr val="1E4E79"/>
            </a:solidFill>
            <a:prstDash val="solid"/>
            <a:round/>
            <a:headEnd type="none" w="sm" len="sm"/>
            <a:tailEnd type="none" w="sm" len="sm"/>
          </a:ln>
        </p:spPr>
      </p:pic>
      <p:sp>
        <p:nvSpPr>
          <p:cNvPr id="263" name="Google Shape;263;p28"/>
          <p:cNvSpPr txBox="1"/>
          <p:nvPr/>
        </p:nvSpPr>
        <p:spPr>
          <a:xfrm>
            <a:off x="849745" y="5486400"/>
            <a:ext cx="1995055" cy="584775"/>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a:solidFill>
                  <a:srgbClr val="1E4E79"/>
                </a:solidFill>
                <a:latin typeface="Calibri"/>
                <a:ea typeface="Calibri"/>
                <a:cs typeface="Calibri"/>
                <a:sym typeface="Calibri"/>
              </a:rPr>
              <a:t>140 Guests</a:t>
            </a:r>
            <a:endParaRPr/>
          </a:p>
          <a:p>
            <a:pPr marL="0" marR="0" lvl="0" indent="0" algn="l" rtl="0">
              <a:lnSpc>
                <a:spcPct val="100000"/>
              </a:lnSpc>
              <a:spcBef>
                <a:spcPts val="0"/>
              </a:spcBef>
              <a:spcAft>
                <a:spcPts val="0"/>
              </a:spcAft>
              <a:buNone/>
            </a:pPr>
            <a:r>
              <a:rPr lang="en-US" sz="1600" b="1" i="0" u="none" strike="noStrike" cap="none">
                <a:solidFill>
                  <a:srgbClr val="1E4E79"/>
                </a:solidFill>
                <a:latin typeface="Calibri"/>
                <a:ea typeface="Calibri"/>
                <a:cs typeface="Calibri"/>
                <a:sym typeface="Calibri"/>
              </a:rPr>
              <a:t>Net Income: $3,050</a:t>
            </a:r>
            <a:endParaRPr sz="1600" b="1" i="0" u="none" strike="noStrike" cap="none">
              <a:solidFill>
                <a:srgbClr val="1E4E79"/>
              </a:solidFill>
              <a:latin typeface="Calibri"/>
              <a:ea typeface="Calibri"/>
              <a:cs typeface="Calibri"/>
              <a:sym typeface="Calibri"/>
            </a:endParaRPr>
          </a:p>
        </p:txBody>
      </p:sp>
      <p:pic>
        <p:nvPicPr>
          <p:cNvPr id="264" name="Google Shape;264;p28" descr="https://images.squarespace-cdn.com/content/v1/592f8fe486e6c0d14e64bd02/1497654779517-OY8PW7UL5383127K4K8D/ke17ZwdGBToddI8pDm48kG8tRzCcRRvwGqNgTZPLARQUqsxRUqqbr1mOJYKfIPR7LoDQ9mXPOjoJoqy81S2I8N_N4V1vUb5AoIIIbLZhVYy7Mythp_T-mtop-vrsUOmeInPi9iDjx9w8K4ZfjXt2djOrdIgDuvDMzhVuYBwREVaOB_Dn0mZzwqL2xbwmwEtcCjLISwBs8eEdxAxTptZAUg/image-asset.gif?format=1500w"/>
          <p:cNvPicPr preferRelativeResize="0"/>
          <p:nvPr/>
        </p:nvPicPr>
        <p:blipFill rotWithShape="1">
          <a:blip r:embed="rId5">
            <a:alphaModFix/>
          </a:blip>
          <a:srcRect/>
          <a:stretch/>
        </p:blipFill>
        <p:spPr>
          <a:xfrm>
            <a:off x="511785" y="3680634"/>
            <a:ext cx="2967152" cy="13253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58"/>
                                        </p:tgtEl>
                                      </p:cBhvr>
                                    </p:animEffect>
                                    <p:set>
                                      <p:cBhvr>
                                        <p:cTn id="7" dur="1" fill="hold">
                                          <p:stCondLst>
                                            <p:cond delay="1000"/>
                                          </p:stCondLst>
                                        </p:cTn>
                                        <p:tgtEl>
                                          <p:spTgt spid="2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59"/>
                                        </p:tgtEl>
                                      </p:cBhvr>
                                    </p:animEffect>
                                    <p:set>
                                      <p:cBhvr>
                                        <p:cTn id="12" dur="1" fill="hold">
                                          <p:stCondLst>
                                            <p:cond delay="1000"/>
                                          </p:stCondLst>
                                        </p:cTn>
                                        <p:tgtEl>
                                          <p:spTgt spid="2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9"/>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70" name="Google Shape;270;p29"/>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271" name="Google Shape;271;p29"/>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272" name="Google Shape;272;p29"/>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Supporting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Fundraising Events</a:t>
            </a:r>
            <a:endParaRPr sz="4800" b="1" i="0" u="none" strike="noStrike" cap="none">
              <a:solidFill>
                <a:schemeClr val="lt1"/>
              </a:solidFill>
              <a:latin typeface="Calibri"/>
              <a:ea typeface="Calibri"/>
              <a:cs typeface="Calibri"/>
              <a:sym typeface="Calibri"/>
            </a:endParaRPr>
          </a:p>
        </p:txBody>
      </p:sp>
      <p:pic>
        <p:nvPicPr>
          <p:cNvPr id="273" name="Google Shape;273;p29"/>
          <p:cNvPicPr preferRelativeResize="0"/>
          <p:nvPr/>
        </p:nvPicPr>
        <p:blipFill rotWithShape="1">
          <a:blip r:embed="rId3">
            <a:alphaModFix/>
          </a:blip>
          <a:srcRect/>
          <a:stretch/>
        </p:blipFill>
        <p:spPr>
          <a:xfrm>
            <a:off x="336062" y="2083743"/>
            <a:ext cx="4829494" cy="3223944"/>
          </a:xfrm>
          <a:prstGeom prst="rect">
            <a:avLst/>
          </a:prstGeom>
          <a:noFill/>
          <a:ln>
            <a:noFill/>
          </a:ln>
        </p:spPr>
      </p:pic>
      <p:pic>
        <p:nvPicPr>
          <p:cNvPr id="274" name="Google Shape;274;p29"/>
          <p:cNvPicPr preferRelativeResize="0"/>
          <p:nvPr/>
        </p:nvPicPr>
        <p:blipFill rotWithShape="1">
          <a:blip r:embed="rId4">
            <a:alphaModFix/>
          </a:blip>
          <a:srcRect/>
          <a:stretch/>
        </p:blipFill>
        <p:spPr>
          <a:xfrm>
            <a:off x="5225318" y="2150242"/>
            <a:ext cx="3593612" cy="2398927"/>
          </a:xfrm>
          <a:prstGeom prst="rect">
            <a:avLst/>
          </a:prstGeom>
          <a:noFill/>
          <a:ln>
            <a:noFill/>
          </a:ln>
        </p:spPr>
      </p:pic>
      <p:pic>
        <p:nvPicPr>
          <p:cNvPr id="275" name="Google Shape;275;p29"/>
          <p:cNvPicPr preferRelativeResize="0"/>
          <p:nvPr/>
        </p:nvPicPr>
        <p:blipFill rotWithShape="1">
          <a:blip r:embed="rId5">
            <a:alphaModFix/>
          </a:blip>
          <a:srcRect/>
          <a:stretch/>
        </p:blipFill>
        <p:spPr>
          <a:xfrm>
            <a:off x="3120033" y="4257474"/>
            <a:ext cx="3726600" cy="2487600"/>
          </a:xfrm>
          <a:prstGeom prst="rect">
            <a:avLst/>
          </a:prstGeom>
          <a:noFill/>
          <a:ln>
            <a:noFill/>
          </a:ln>
        </p:spPr>
      </p:pic>
      <p:pic>
        <p:nvPicPr>
          <p:cNvPr id="276" name="Google Shape;276;p29"/>
          <p:cNvPicPr preferRelativeResize="0"/>
          <p:nvPr/>
        </p:nvPicPr>
        <p:blipFill rotWithShape="1">
          <a:blip r:embed="rId6">
            <a:alphaModFix/>
          </a:blip>
          <a:srcRect/>
          <a:stretch/>
        </p:blipFill>
        <p:spPr>
          <a:xfrm>
            <a:off x="581744" y="2150242"/>
            <a:ext cx="3824001" cy="1084550"/>
          </a:xfrm>
          <a:prstGeom prst="rect">
            <a:avLst/>
          </a:prstGeom>
          <a:noFill/>
          <a:ln>
            <a:noFill/>
          </a:ln>
        </p:spPr>
      </p:pic>
      <p:sp>
        <p:nvSpPr>
          <p:cNvPr id="277" name="Google Shape;277;p29"/>
          <p:cNvSpPr txBox="1"/>
          <p:nvPr/>
        </p:nvSpPr>
        <p:spPr>
          <a:xfrm>
            <a:off x="7020327" y="5131942"/>
            <a:ext cx="1911237" cy="954107"/>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E4E79"/>
                </a:solidFill>
                <a:latin typeface="Arial"/>
                <a:ea typeface="Arial"/>
                <a:cs typeface="Arial"/>
                <a:sym typeface="Arial"/>
              </a:rPr>
              <a:t>300 Guests</a:t>
            </a:r>
            <a:endParaRPr/>
          </a:p>
          <a:p>
            <a:pPr marL="0" marR="0" lvl="0" indent="0" algn="l" rtl="0">
              <a:lnSpc>
                <a:spcPct val="100000"/>
              </a:lnSpc>
              <a:spcBef>
                <a:spcPts val="0"/>
              </a:spcBef>
              <a:spcAft>
                <a:spcPts val="0"/>
              </a:spcAft>
              <a:buNone/>
            </a:pPr>
            <a:r>
              <a:rPr lang="en-US" sz="1400" b="1" i="0" u="none" strike="noStrike" cap="none">
                <a:solidFill>
                  <a:srgbClr val="1E4E79"/>
                </a:solidFill>
                <a:latin typeface="Arial"/>
                <a:ea typeface="Arial"/>
                <a:cs typeface="Arial"/>
                <a:sym typeface="Arial"/>
              </a:rPr>
              <a:t>24 Vendors</a:t>
            </a:r>
            <a:endParaRPr/>
          </a:p>
          <a:p>
            <a:pPr marL="0" marR="0" lvl="0" indent="0" algn="l" rtl="0">
              <a:lnSpc>
                <a:spcPct val="100000"/>
              </a:lnSpc>
              <a:spcBef>
                <a:spcPts val="0"/>
              </a:spcBef>
              <a:spcAft>
                <a:spcPts val="0"/>
              </a:spcAft>
              <a:buNone/>
            </a:pPr>
            <a:r>
              <a:rPr lang="en-US" sz="1400" b="1" i="0" u="none" strike="noStrike" cap="none">
                <a:solidFill>
                  <a:srgbClr val="1E4E79"/>
                </a:solidFill>
                <a:latin typeface="Arial"/>
                <a:ea typeface="Arial"/>
                <a:cs typeface="Arial"/>
                <a:sym typeface="Arial"/>
              </a:rPr>
              <a:t>47 Raffle Donors</a:t>
            </a:r>
            <a:endParaRPr/>
          </a:p>
          <a:p>
            <a:pPr marL="0" marR="0" lvl="0" indent="0" algn="l" rtl="0">
              <a:lnSpc>
                <a:spcPct val="100000"/>
              </a:lnSpc>
              <a:spcBef>
                <a:spcPts val="0"/>
              </a:spcBef>
              <a:spcAft>
                <a:spcPts val="0"/>
              </a:spcAft>
              <a:buNone/>
            </a:pPr>
            <a:r>
              <a:rPr lang="en-US" sz="1400" b="1" i="0" u="none" strike="noStrike" cap="none">
                <a:solidFill>
                  <a:srgbClr val="1E4E79"/>
                </a:solidFill>
                <a:latin typeface="Arial"/>
                <a:ea typeface="Arial"/>
                <a:cs typeface="Arial"/>
                <a:sym typeface="Arial"/>
              </a:rPr>
              <a:t>Net Income: $23,068</a:t>
            </a:r>
            <a:endParaRPr sz="1400" b="1" i="0" u="none" strike="noStrike" cap="none">
              <a:solidFill>
                <a:srgbClr val="1E4E7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71"/>
                                        </p:tgtEl>
                                      </p:cBhvr>
                                    </p:animEffect>
                                    <p:set>
                                      <p:cBhvr>
                                        <p:cTn id="7" dur="1" fill="hold">
                                          <p:stCondLst>
                                            <p:cond delay="1000"/>
                                          </p:stCondLst>
                                        </p:cTn>
                                        <p:tgtEl>
                                          <p:spTgt spid="27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72"/>
                                        </p:tgtEl>
                                      </p:cBhvr>
                                    </p:animEffect>
                                    <p:set>
                                      <p:cBhvr>
                                        <p:cTn id="12" dur="1" fill="hold">
                                          <p:stCondLst>
                                            <p:cond delay="1000"/>
                                          </p:stCondLst>
                                        </p:cTn>
                                        <p:tgtEl>
                                          <p:spTgt spid="2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30"/>
          <p:cNvPicPr preferRelativeResize="0"/>
          <p:nvPr/>
        </p:nvPicPr>
        <p:blipFill rotWithShape="1">
          <a:blip r:embed="rId3">
            <a:alphaModFix/>
          </a:blip>
          <a:srcRect/>
          <a:stretch/>
        </p:blipFill>
        <p:spPr>
          <a:xfrm>
            <a:off x="2557385" y="2598350"/>
            <a:ext cx="4499700" cy="3236400"/>
          </a:xfrm>
          <a:prstGeom prst="rect">
            <a:avLst/>
          </a:prstGeom>
          <a:noFill/>
          <a:ln>
            <a:noFill/>
          </a:ln>
        </p:spPr>
      </p:pic>
      <p:pic>
        <p:nvPicPr>
          <p:cNvPr id="283" name="Google Shape;283;p30"/>
          <p:cNvPicPr preferRelativeResize="0"/>
          <p:nvPr/>
        </p:nvPicPr>
        <p:blipFill rotWithShape="1">
          <a:blip r:embed="rId4">
            <a:alphaModFix/>
          </a:blip>
          <a:srcRect t="22007" r="27474"/>
          <a:stretch/>
        </p:blipFill>
        <p:spPr>
          <a:xfrm>
            <a:off x="673891" y="2533779"/>
            <a:ext cx="2767311" cy="1983920"/>
          </a:xfrm>
          <a:prstGeom prst="rect">
            <a:avLst/>
          </a:prstGeom>
          <a:noFill/>
          <a:ln>
            <a:noFill/>
          </a:ln>
        </p:spPr>
      </p:pic>
      <p:sp>
        <p:nvSpPr>
          <p:cNvPr id="284" name="Google Shape;284;p30"/>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85" name="Google Shape;285;p30"/>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286" name="Google Shape;286;p30"/>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287" name="Google Shape;287;p30"/>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Supporting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Fundraising Events</a:t>
            </a:r>
            <a:endParaRPr sz="4800" b="1" i="0" u="none" strike="noStrike" cap="none">
              <a:solidFill>
                <a:schemeClr val="lt1"/>
              </a:solidFill>
              <a:latin typeface="Calibri"/>
              <a:ea typeface="Calibri"/>
              <a:cs typeface="Calibri"/>
              <a:sym typeface="Calibri"/>
            </a:endParaRPr>
          </a:p>
        </p:txBody>
      </p:sp>
      <p:pic>
        <p:nvPicPr>
          <p:cNvPr id="288" name="Google Shape;288;p30"/>
          <p:cNvPicPr preferRelativeResize="0"/>
          <p:nvPr/>
        </p:nvPicPr>
        <p:blipFill rotWithShape="1">
          <a:blip r:embed="rId5">
            <a:alphaModFix/>
          </a:blip>
          <a:srcRect/>
          <a:stretch/>
        </p:blipFill>
        <p:spPr>
          <a:xfrm>
            <a:off x="494255" y="4127597"/>
            <a:ext cx="3042254" cy="2711790"/>
          </a:xfrm>
          <a:prstGeom prst="rect">
            <a:avLst/>
          </a:prstGeom>
          <a:noFill/>
          <a:ln>
            <a:noFill/>
          </a:ln>
        </p:spPr>
      </p:pic>
      <p:sp>
        <p:nvSpPr>
          <p:cNvPr id="289" name="Google Shape;289;p30"/>
          <p:cNvSpPr txBox="1"/>
          <p:nvPr/>
        </p:nvSpPr>
        <p:spPr>
          <a:xfrm>
            <a:off x="545121" y="1935147"/>
            <a:ext cx="497822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1E4E79"/>
                </a:solidFill>
                <a:latin typeface="Calibri"/>
                <a:ea typeface="Calibri"/>
                <a:cs typeface="Calibri"/>
                <a:sym typeface="Calibri"/>
              </a:rPr>
              <a:t>Summer Benefit and Art Auction</a:t>
            </a:r>
            <a:endParaRPr sz="2800" b="0" i="0" u="none" strike="noStrike" cap="none">
              <a:solidFill>
                <a:srgbClr val="1E4E79"/>
              </a:solidFill>
              <a:latin typeface="Calibri"/>
              <a:ea typeface="Calibri"/>
              <a:cs typeface="Calibri"/>
              <a:sym typeface="Calibri"/>
            </a:endParaRPr>
          </a:p>
        </p:txBody>
      </p:sp>
      <p:pic>
        <p:nvPicPr>
          <p:cNvPr id="290" name="Google Shape;290;p30"/>
          <p:cNvPicPr preferRelativeResize="0"/>
          <p:nvPr/>
        </p:nvPicPr>
        <p:blipFill rotWithShape="1">
          <a:blip r:embed="rId6">
            <a:alphaModFix/>
          </a:blip>
          <a:srcRect/>
          <a:stretch/>
        </p:blipFill>
        <p:spPr>
          <a:xfrm>
            <a:off x="5690826" y="2030139"/>
            <a:ext cx="3249753" cy="3297382"/>
          </a:xfrm>
          <a:prstGeom prst="rect">
            <a:avLst/>
          </a:prstGeom>
          <a:noFill/>
          <a:ln>
            <a:noFill/>
          </a:ln>
        </p:spPr>
      </p:pic>
      <p:pic>
        <p:nvPicPr>
          <p:cNvPr id="291" name="Google Shape;291;p30"/>
          <p:cNvPicPr preferRelativeResize="0"/>
          <p:nvPr/>
        </p:nvPicPr>
        <p:blipFill rotWithShape="1">
          <a:blip r:embed="rId7">
            <a:alphaModFix/>
          </a:blip>
          <a:srcRect l="-958" t="15625" r="958" b="22193"/>
          <a:stretch/>
        </p:blipFill>
        <p:spPr>
          <a:xfrm>
            <a:off x="3520914" y="5037382"/>
            <a:ext cx="3858941" cy="1599667"/>
          </a:xfrm>
          <a:prstGeom prst="rect">
            <a:avLst/>
          </a:prstGeom>
          <a:noFill/>
          <a:ln>
            <a:noFill/>
          </a:ln>
        </p:spPr>
      </p:pic>
      <p:sp>
        <p:nvSpPr>
          <p:cNvPr id="292" name="Google Shape;292;p30"/>
          <p:cNvSpPr txBox="1"/>
          <p:nvPr/>
        </p:nvSpPr>
        <p:spPr>
          <a:xfrm>
            <a:off x="7478903" y="5493138"/>
            <a:ext cx="1754908" cy="107721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i="0" u="none" strike="noStrike" cap="none">
                <a:solidFill>
                  <a:srgbClr val="1E4E79"/>
                </a:solidFill>
                <a:latin typeface="Calibri"/>
                <a:ea typeface="Calibri"/>
                <a:cs typeface="Calibri"/>
                <a:sym typeface="Calibri"/>
              </a:rPr>
              <a:t>350 Guests</a:t>
            </a:r>
            <a:endParaRPr/>
          </a:p>
          <a:p>
            <a:pPr marL="0" marR="0" lvl="0" indent="0" algn="ctr" rtl="0">
              <a:lnSpc>
                <a:spcPct val="100000"/>
              </a:lnSpc>
              <a:spcBef>
                <a:spcPts val="0"/>
              </a:spcBef>
              <a:spcAft>
                <a:spcPts val="0"/>
              </a:spcAft>
              <a:buNone/>
            </a:pPr>
            <a:r>
              <a:rPr lang="en-US" sz="1600" b="1" i="0" u="none" strike="noStrike" cap="none">
                <a:solidFill>
                  <a:srgbClr val="1E4E79"/>
                </a:solidFill>
                <a:latin typeface="Calibri"/>
                <a:ea typeface="Calibri"/>
                <a:cs typeface="Calibri"/>
                <a:sym typeface="Calibri"/>
              </a:rPr>
              <a:t>49 Works of Art</a:t>
            </a:r>
            <a:endParaRPr/>
          </a:p>
          <a:p>
            <a:pPr marL="0" marR="0" lvl="0" indent="0" algn="ctr" rtl="0">
              <a:lnSpc>
                <a:spcPct val="100000"/>
              </a:lnSpc>
              <a:spcBef>
                <a:spcPts val="0"/>
              </a:spcBef>
              <a:spcAft>
                <a:spcPts val="0"/>
              </a:spcAft>
              <a:buNone/>
            </a:pPr>
            <a:r>
              <a:rPr lang="en-US" sz="1600" b="1" i="0" u="none" strike="noStrike" cap="none">
                <a:solidFill>
                  <a:srgbClr val="1E4E79"/>
                </a:solidFill>
                <a:latin typeface="Calibri"/>
                <a:ea typeface="Calibri"/>
                <a:cs typeface="Calibri"/>
                <a:sym typeface="Calibri"/>
              </a:rPr>
              <a:t>Net Income:</a:t>
            </a:r>
            <a:endParaRPr/>
          </a:p>
          <a:p>
            <a:pPr marL="0" marR="0" lvl="0" indent="0" algn="ctr" rtl="0">
              <a:lnSpc>
                <a:spcPct val="100000"/>
              </a:lnSpc>
              <a:spcBef>
                <a:spcPts val="0"/>
              </a:spcBef>
              <a:spcAft>
                <a:spcPts val="0"/>
              </a:spcAft>
              <a:buNone/>
            </a:pPr>
            <a:r>
              <a:rPr lang="en-US" sz="1600" b="1" i="0" u="none" strike="noStrike" cap="none">
                <a:solidFill>
                  <a:srgbClr val="1E4E79"/>
                </a:solidFill>
                <a:latin typeface="Calibri"/>
                <a:ea typeface="Calibri"/>
                <a:cs typeface="Calibri"/>
                <a:sym typeface="Calibri"/>
              </a:rPr>
              <a:t>$118,061</a:t>
            </a:r>
            <a:endParaRPr sz="1600" b="1" i="0" u="none" strike="noStrike" cap="none">
              <a:solidFill>
                <a:srgbClr val="1E4E7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86"/>
                                        </p:tgtEl>
                                      </p:cBhvr>
                                    </p:animEffect>
                                    <p:set>
                                      <p:cBhvr>
                                        <p:cTn id="7" dur="1" fill="hold">
                                          <p:stCondLst>
                                            <p:cond delay="1000"/>
                                          </p:stCondLst>
                                        </p:cTn>
                                        <p:tgtEl>
                                          <p:spTgt spid="28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87"/>
                                        </p:tgtEl>
                                      </p:cBhvr>
                                    </p:animEffect>
                                    <p:set>
                                      <p:cBhvr>
                                        <p:cTn id="12" dur="1" fill="hold">
                                          <p:stCondLst>
                                            <p:cond delay="1000"/>
                                          </p:stCondLst>
                                        </p:cTn>
                                        <p:tgtEl>
                                          <p:spTgt spid="2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6"/>
        <p:cNvGrpSpPr/>
        <p:nvPr/>
      </p:nvGrpSpPr>
      <p:grpSpPr>
        <a:xfrm>
          <a:off x="0" y="0"/>
          <a:ext cx="0" cy="0"/>
          <a:chOff x="0" y="0"/>
          <a:chExt cx="0" cy="0"/>
        </a:xfrm>
      </p:grpSpPr>
      <p:sp>
        <p:nvSpPr>
          <p:cNvPr id="297" name="Google Shape;297;p31"/>
          <p:cNvSpPr txBox="1"/>
          <p:nvPr/>
        </p:nvSpPr>
        <p:spPr>
          <a:xfrm>
            <a:off x="555900" y="1610503"/>
            <a:ext cx="80322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New Faces </a:t>
            </a:r>
            <a:endParaRPr sz="3600" b="0" i="0" u="none" strike="noStrike" cap="none">
              <a:solidFill>
                <a:srgbClr val="000000"/>
              </a:solidFill>
              <a:latin typeface="Calibri"/>
              <a:ea typeface="Calibri"/>
              <a:cs typeface="Calibri"/>
              <a:sym typeface="Calibri"/>
            </a:endParaRPr>
          </a:p>
        </p:txBody>
      </p:sp>
      <p:sp>
        <p:nvSpPr>
          <p:cNvPr id="298" name="Google Shape;298;p31"/>
          <p:cNvSpPr txBox="1"/>
          <p:nvPr/>
        </p:nvSpPr>
        <p:spPr>
          <a:xfrm>
            <a:off x="1953775" y="3206975"/>
            <a:ext cx="5673900" cy="178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99" name="Google Shape;299;p31"/>
          <p:cNvSpPr txBox="1"/>
          <p:nvPr/>
        </p:nvSpPr>
        <p:spPr>
          <a:xfrm>
            <a:off x="1382779" y="2273071"/>
            <a:ext cx="6378441" cy="1249788"/>
          </a:xfrm>
          <a:prstGeom prst="rect">
            <a:avLst/>
          </a:prstGeom>
          <a:noFill/>
          <a:ln w="9525" cap="flat" cmpd="sng">
            <a:solidFill>
              <a:srgbClr val="1E4E7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In 2019, new staff members joined Amy Folk and Bill McNaught. </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Sarah Sands replaced Marianne Howard as Executive Director.</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Matthew Montelione joined as External Affairs Manager.</a:t>
            </a: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Terri Sweeney joined as Office Manager.</a:t>
            </a:r>
            <a:endParaRPr sz="1800" b="0" i="0" u="none" strike="noStrike" cap="none">
              <a:solidFill>
                <a:srgbClr val="000000"/>
              </a:solidFill>
              <a:latin typeface="Calibri"/>
              <a:ea typeface="Calibri"/>
              <a:cs typeface="Calibri"/>
              <a:sym typeface="Calibri"/>
            </a:endParaRPr>
          </a:p>
        </p:txBody>
      </p:sp>
      <p:pic>
        <p:nvPicPr>
          <p:cNvPr id="300" name="Google Shape;300;p31"/>
          <p:cNvPicPr preferRelativeResize="0"/>
          <p:nvPr/>
        </p:nvPicPr>
        <p:blipFill rotWithShape="1">
          <a:blip r:embed="rId3">
            <a:alphaModFix/>
          </a:blip>
          <a:srcRect/>
          <a:stretch/>
        </p:blipFill>
        <p:spPr>
          <a:xfrm>
            <a:off x="1567948" y="3675437"/>
            <a:ext cx="1952202" cy="2635475"/>
          </a:xfrm>
          <a:prstGeom prst="rect">
            <a:avLst/>
          </a:prstGeom>
          <a:noFill/>
          <a:ln>
            <a:noFill/>
          </a:ln>
        </p:spPr>
      </p:pic>
      <p:pic>
        <p:nvPicPr>
          <p:cNvPr id="301" name="Google Shape;301;p31"/>
          <p:cNvPicPr preferRelativeResize="0"/>
          <p:nvPr/>
        </p:nvPicPr>
        <p:blipFill rotWithShape="1">
          <a:blip r:embed="rId4">
            <a:alphaModFix/>
          </a:blip>
          <a:srcRect/>
          <a:stretch/>
        </p:blipFill>
        <p:spPr>
          <a:xfrm>
            <a:off x="4499536" y="3637622"/>
            <a:ext cx="3513966" cy="2635474"/>
          </a:xfrm>
          <a:prstGeom prst="rect">
            <a:avLst/>
          </a:prstGeom>
          <a:noFill/>
          <a:ln>
            <a:noFill/>
          </a:ln>
        </p:spPr>
      </p:pic>
      <p:sp>
        <p:nvSpPr>
          <p:cNvPr id="302" name="Google Shape;302;p31"/>
          <p:cNvSpPr txBox="1"/>
          <p:nvPr/>
        </p:nvSpPr>
        <p:spPr>
          <a:xfrm>
            <a:off x="1302328" y="337590"/>
            <a:ext cx="6807200" cy="1200329"/>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7200" b="0" i="0" u="none" strike="noStrike" cap="none">
                <a:solidFill>
                  <a:schemeClr val="lt1"/>
                </a:solidFill>
                <a:latin typeface="Calibri"/>
                <a:ea typeface="Calibri"/>
                <a:cs typeface="Calibri"/>
                <a:sym typeface="Calibri"/>
              </a:rPr>
              <a:t>Other OHS News </a:t>
            </a:r>
            <a:endParaRPr sz="72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4"/>
          <p:cNvPicPr preferRelativeResize="0"/>
          <p:nvPr/>
        </p:nvPicPr>
        <p:blipFill rotWithShape="1">
          <a:blip r:embed="rId3">
            <a:alphaModFix/>
          </a:blip>
          <a:srcRect l="10742" t="9425" r="15955"/>
          <a:stretch/>
        </p:blipFill>
        <p:spPr>
          <a:xfrm>
            <a:off x="5149338" y="3990109"/>
            <a:ext cx="3016673" cy="2606434"/>
          </a:xfrm>
          <a:prstGeom prst="rect">
            <a:avLst/>
          </a:prstGeom>
          <a:noFill/>
          <a:ln>
            <a:noFill/>
          </a:ln>
        </p:spPr>
      </p:pic>
      <p:pic>
        <p:nvPicPr>
          <p:cNvPr id="99" name="Google Shape;99;p14"/>
          <p:cNvPicPr preferRelativeResize="0"/>
          <p:nvPr/>
        </p:nvPicPr>
        <p:blipFill rotWithShape="1">
          <a:blip r:embed="rId4">
            <a:alphaModFix/>
          </a:blip>
          <a:srcRect l="29837" r="27723" b="12063"/>
          <a:stretch/>
        </p:blipFill>
        <p:spPr>
          <a:xfrm>
            <a:off x="7181910" y="2179782"/>
            <a:ext cx="1709584" cy="2656728"/>
          </a:xfrm>
          <a:prstGeom prst="rect">
            <a:avLst/>
          </a:prstGeom>
          <a:noFill/>
          <a:ln>
            <a:noFill/>
          </a:ln>
        </p:spPr>
      </p:pic>
      <p:sp>
        <p:nvSpPr>
          <p:cNvPr id="100" name="Google Shape;100;p14"/>
          <p:cNvSpPr/>
          <p:nvPr/>
        </p:nvSpPr>
        <p:spPr>
          <a:xfrm>
            <a:off x="4536318" y="2272944"/>
            <a:ext cx="2559608" cy="1600438"/>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E4E79"/>
                </a:solidFill>
                <a:latin typeface="Calibri"/>
                <a:ea typeface="Calibri"/>
                <a:cs typeface="Calibri"/>
                <a:sym typeface="Calibri"/>
              </a:rPr>
              <a:t>The Dwight Family of Arm and Hammer fame built their summer home in Orient around 1906.  Their bed and dresser are from the aesthetic movement, and are the perfect time period for Village House.</a:t>
            </a:r>
            <a:endParaRPr sz="1400" b="1" i="0" u="none" strike="noStrike" cap="none">
              <a:solidFill>
                <a:srgbClr val="1E4E79"/>
              </a:solidFill>
              <a:latin typeface="Arial"/>
              <a:ea typeface="Arial"/>
              <a:cs typeface="Arial"/>
              <a:sym typeface="Arial"/>
            </a:endParaRPr>
          </a:p>
        </p:txBody>
      </p:sp>
      <p:sp>
        <p:nvSpPr>
          <p:cNvPr id="101" name="Google Shape;101;p14"/>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02" name="Google Shape;102;p14"/>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103" name="Google Shape;103;p14"/>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pic>
        <p:nvPicPr>
          <p:cNvPr id="104" name="Google Shape;104;p14"/>
          <p:cNvPicPr preferRelativeResize="0"/>
          <p:nvPr/>
        </p:nvPicPr>
        <p:blipFill rotWithShape="1">
          <a:blip r:embed="rId5">
            <a:alphaModFix/>
          </a:blip>
          <a:srcRect r="19586"/>
          <a:stretch/>
        </p:blipFill>
        <p:spPr>
          <a:xfrm>
            <a:off x="351721" y="3025415"/>
            <a:ext cx="2146839" cy="3571128"/>
          </a:xfrm>
          <a:prstGeom prst="rect">
            <a:avLst/>
          </a:prstGeom>
          <a:noFill/>
          <a:ln>
            <a:noFill/>
          </a:ln>
        </p:spPr>
      </p:pic>
      <p:sp>
        <p:nvSpPr>
          <p:cNvPr id="105" name="Google Shape;105;p14"/>
          <p:cNvSpPr txBox="1"/>
          <p:nvPr/>
        </p:nvSpPr>
        <p:spPr>
          <a:xfrm>
            <a:off x="2623507" y="4169941"/>
            <a:ext cx="2216727" cy="2246769"/>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E4E79"/>
                </a:solidFill>
                <a:latin typeface="Calibri"/>
                <a:ea typeface="Calibri"/>
                <a:cs typeface="Calibri"/>
                <a:sym typeface="Calibri"/>
              </a:rPr>
              <a:t>An 1808 Eli Terry tall-case clock, acquired by OHS in June. It was owned by an Orient resident. The clock is one of the earliest examples of the budding industrial revolution in America. This clock is one of ten (out of 4,000 made) that survives.</a:t>
            </a:r>
            <a:endParaRPr/>
          </a:p>
        </p:txBody>
      </p:sp>
      <p:sp>
        <p:nvSpPr>
          <p:cNvPr id="106" name="Google Shape;106;p14"/>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2" name="TextBox 1"/>
          <p:cNvSpPr txBox="1"/>
          <p:nvPr/>
        </p:nvSpPr>
        <p:spPr>
          <a:xfrm>
            <a:off x="693466" y="2214847"/>
            <a:ext cx="3158097" cy="400110"/>
          </a:xfrm>
          <a:prstGeom prst="rect">
            <a:avLst/>
          </a:prstGeom>
          <a:noFill/>
          <a:ln>
            <a:solidFill>
              <a:schemeClr val="accent1">
                <a:lumMod val="50000"/>
              </a:schemeClr>
            </a:solidFill>
          </a:ln>
        </p:spPr>
        <p:txBody>
          <a:bodyPr wrap="square" rtlCol="0">
            <a:spAutoFit/>
          </a:bodyPr>
          <a:lstStyle/>
          <a:p>
            <a:r>
              <a:rPr lang="en-US" sz="2000" dirty="0" smtClean="0">
                <a:solidFill>
                  <a:schemeClr val="accent1">
                    <a:lumMod val="50000"/>
                  </a:schemeClr>
                </a:solidFill>
              </a:rPr>
              <a:t>42 Accessions, 416 Items</a:t>
            </a:r>
            <a:endParaRPr lang="en-US" sz="2000" dirty="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03"/>
                                        </p:tgtEl>
                                      </p:cBhvr>
                                    </p:animEffect>
                                    <p:set>
                                      <p:cBhvr>
                                        <p:cTn id="7" dur="1" fill="hold">
                                          <p:stCondLst>
                                            <p:cond delay="1000"/>
                                          </p:stCondLst>
                                        </p:cTn>
                                        <p:tgtEl>
                                          <p:spTgt spid="10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6"/>
                                        </p:tgtEl>
                                      </p:cBhvr>
                                    </p:animEffect>
                                    <p:set>
                                      <p:cBhvr>
                                        <p:cTn id="12" dur="1" fill="hold">
                                          <p:stCondLst>
                                            <p:cond delay="100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6"/>
        <p:cNvGrpSpPr/>
        <p:nvPr/>
      </p:nvGrpSpPr>
      <p:grpSpPr>
        <a:xfrm>
          <a:off x="0" y="0"/>
          <a:ext cx="0" cy="0"/>
          <a:chOff x="0" y="0"/>
          <a:chExt cx="0" cy="0"/>
        </a:xfrm>
      </p:grpSpPr>
      <p:sp>
        <p:nvSpPr>
          <p:cNvPr id="307" name="Google Shape;307;p32"/>
          <p:cNvSpPr txBox="1"/>
          <p:nvPr/>
        </p:nvSpPr>
        <p:spPr>
          <a:xfrm>
            <a:off x="677059" y="771301"/>
            <a:ext cx="3294600" cy="171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1E4E79"/>
                </a:solidFill>
                <a:latin typeface="Calibri"/>
                <a:ea typeface="Calibri"/>
                <a:cs typeface="Calibri"/>
                <a:sym typeface="Calibri"/>
              </a:rPr>
              <a:t>OHS Offices Moved to </a:t>
            </a:r>
            <a:endParaRPr sz="3600" b="1" i="0" u="none" strike="noStrike" cap="none" dirty="0">
              <a:solidFill>
                <a:srgbClr val="1E4E79"/>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1E4E79"/>
                </a:solidFill>
                <a:latin typeface="Calibri"/>
                <a:ea typeface="Calibri"/>
                <a:cs typeface="Calibri"/>
                <a:sym typeface="Calibri"/>
              </a:rPr>
              <a:t>Vail House!</a:t>
            </a:r>
            <a:endParaRPr sz="3600" b="1" i="0" u="none" strike="noStrike" cap="none" dirty="0">
              <a:solidFill>
                <a:srgbClr val="1E4E79"/>
              </a:solidFill>
              <a:latin typeface="Calibri"/>
              <a:ea typeface="Calibri"/>
              <a:cs typeface="Calibri"/>
              <a:sym typeface="Calibri"/>
            </a:endParaRPr>
          </a:p>
        </p:txBody>
      </p:sp>
      <p:pic>
        <p:nvPicPr>
          <p:cNvPr id="308" name="Google Shape;308;p32"/>
          <p:cNvPicPr preferRelativeResize="0"/>
          <p:nvPr/>
        </p:nvPicPr>
        <p:blipFill rotWithShape="1">
          <a:blip r:embed="rId3">
            <a:alphaModFix/>
          </a:blip>
          <a:srcRect/>
          <a:stretch/>
        </p:blipFill>
        <p:spPr>
          <a:xfrm>
            <a:off x="582299" y="2630620"/>
            <a:ext cx="3650376" cy="3234600"/>
          </a:xfrm>
          <a:prstGeom prst="rect">
            <a:avLst/>
          </a:prstGeom>
          <a:noFill/>
          <a:ln>
            <a:noFill/>
          </a:ln>
        </p:spPr>
      </p:pic>
      <p:sp>
        <p:nvSpPr>
          <p:cNvPr id="309" name="Google Shape;309;p32"/>
          <p:cNvSpPr txBox="1"/>
          <p:nvPr/>
        </p:nvSpPr>
        <p:spPr>
          <a:xfrm>
            <a:off x="5178425" y="1756548"/>
            <a:ext cx="2983200" cy="233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000" b="1" i="0" u="none" strike="noStrike" cap="none" dirty="0">
                <a:solidFill>
                  <a:srgbClr val="1E4E79"/>
                </a:solidFill>
                <a:latin typeface="Calibri"/>
                <a:ea typeface="Calibri"/>
                <a:cs typeface="Calibri"/>
                <a:sym typeface="Calibri"/>
              </a:rPr>
              <a:t>IT Services Moved to Cloud-Based</a:t>
            </a:r>
            <a:endParaRPr sz="4000" b="1" i="0" u="none" strike="noStrike" cap="none" dirty="0">
              <a:solidFill>
                <a:srgbClr val="1E4E79"/>
              </a:solidFill>
              <a:latin typeface="Calibri"/>
              <a:ea typeface="Calibri"/>
              <a:cs typeface="Calibri"/>
              <a:sym typeface="Calibri"/>
            </a:endParaRPr>
          </a:p>
        </p:txBody>
      </p:sp>
      <p:pic>
        <p:nvPicPr>
          <p:cNvPr id="310" name="Google Shape;310;p32" descr="Joseph R Oliver"/>
          <p:cNvPicPr preferRelativeResize="0"/>
          <p:nvPr/>
        </p:nvPicPr>
        <p:blipFill rotWithShape="1">
          <a:blip r:embed="rId4">
            <a:alphaModFix/>
          </a:blip>
          <a:srcRect/>
          <a:stretch/>
        </p:blipFill>
        <p:spPr>
          <a:xfrm>
            <a:off x="5178425" y="3944644"/>
            <a:ext cx="2847975" cy="8953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3"/>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316" name="Google Shape;316;p33"/>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317" name="Google Shape;317;p33"/>
          <p:cNvSpPr txBox="1"/>
          <p:nvPr/>
        </p:nvSpPr>
        <p:spPr>
          <a:xfrm>
            <a:off x="461818" y="248806"/>
            <a:ext cx="8252799"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LOOKING AHEAD</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2020</a:t>
            </a:r>
            <a:endParaRPr sz="4800" b="1" i="0" u="none" strike="noStrike" cap="none">
              <a:solidFill>
                <a:schemeClr val="lt1"/>
              </a:solidFill>
              <a:latin typeface="Calibri"/>
              <a:ea typeface="Calibri"/>
              <a:cs typeface="Calibri"/>
              <a:sym typeface="Calibri"/>
            </a:endParaRPr>
          </a:p>
        </p:txBody>
      </p:sp>
      <p:sp>
        <p:nvSpPr>
          <p:cNvPr id="318" name="Google Shape;318;p33"/>
          <p:cNvSpPr/>
          <p:nvPr/>
        </p:nvSpPr>
        <p:spPr>
          <a:xfrm>
            <a:off x="369450" y="1867025"/>
            <a:ext cx="8774400" cy="4567500"/>
          </a:xfrm>
          <a:prstGeom prst="rect">
            <a:avLst/>
          </a:prstGeom>
          <a:noFill/>
          <a:ln>
            <a:noFill/>
          </a:ln>
        </p:spPr>
        <p:txBody>
          <a:bodyPr spcFirstLastPara="1" wrap="square" lIns="91425" tIns="45700" rIns="91425" bIns="45700" anchor="t" anchorCtr="0">
            <a:noAutofit/>
          </a:bodyPr>
          <a:lstStyle/>
          <a:p>
            <a:pPr marL="0" marR="4313555" lvl="0" indent="0" algn="l" rtl="0">
              <a:lnSpc>
                <a:spcPct val="100000"/>
              </a:lnSpc>
              <a:spcBef>
                <a:spcPts val="0"/>
              </a:spcBef>
              <a:spcAft>
                <a:spcPts val="0"/>
              </a:spcAft>
              <a:buNone/>
            </a:pPr>
            <a:endParaRPr sz="1600" b="1" i="0" u="none" strike="noStrike" cap="none">
              <a:solidFill>
                <a:srgbClr val="000000"/>
              </a:solidFill>
              <a:latin typeface="Calibri"/>
              <a:ea typeface="Calibri"/>
              <a:cs typeface="Calibri"/>
              <a:sym typeface="Calibri"/>
            </a:endParaRPr>
          </a:p>
          <a:p>
            <a:pPr marL="0" marR="4313555" lvl="0" indent="0" algn="l" rtl="0">
              <a:lnSpc>
                <a:spcPct val="100000"/>
              </a:lnSpc>
              <a:spcBef>
                <a:spcPts val="220"/>
              </a:spcBef>
              <a:spcAft>
                <a:spcPts val="0"/>
              </a:spcAft>
              <a:buNone/>
            </a:pPr>
            <a:r>
              <a:rPr lang="en-US" sz="1600" b="1" i="0" u="none" strike="noStrike" cap="none">
                <a:solidFill>
                  <a:srgbClr val="000000"/>
                </a:solidFill>
                <a:latin typeface="Calibri"/>
                <a:ea typeface="Calibri"/>
                <a:cs typeface="Calibri"/>
                <a:sym typeface="Calibri"/>
              </a:rPr>
              <a:t>STRATEGIC GOALS: </a:t>
            </a:r>
            <a:endParaRPr/>
          </a:p>
          <a:p>
            <a:pPr marL="0" marR="0" lvl="0" indent="0" algn="l" rtl="0">
              <a:lnSpc>
                <a:spcPct val="100000"/>
              </a:lnSpc>
              <a:spcBef>
                <a:spcPts val="50"/>
              </a:spcBef>
              <a:spcAft>
                <a:spcPts val="0"/>
              </a:spcAft>
              <a:buNone/>
            </a:pPr>
            <a:r>
              <a:rPr lang="en-US" sz="1200" b="1"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Broaden and deepen our engagement with the local community:</a:t>
            </a:r>
            <a:endParaRPr sz="1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5"/>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Engage diverse audiences through exhibitions, programs, and community partnerships</a:t>
            </a:r>
            <a:endParaRPr/>
          </a:p>
          <a:p>
            <a:pPr marL="285750" marR="0" lvl="0" indent="-285750" algn="l" rtl="0">
              <a:lnSpc>
                <a:spcPct val="100000"/>
              </a:lnSpc>
              <a:spcBef>
                <a:spcPts val="5"/>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Use of local expertise and talents to create opportunities to learn about North Fork history and culture, particularly Oysterponds</a:t>
            </a:r>
            <a:endParaRPr sz="1400" b="0" i="0" u="none" strike="noStrike" cap="none">
              <a:solidFill>
                <a:srgbClr val="000000"/>
              </a:solidFill>
              <a:latin typeface="Calibri"/>
              <a:ea typeface="Calibri"/>
              <a:cs typeface="Calibri"/>
              <a:sym typeface="Calibri"/>
            </a:endParaRPr>
          </a:p>
          <a:p>
            <a:pPr marL="0" marR="178435"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a:p>
            <a:pPr marL="0" marR="178435"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Manage collections care and growth and increase accessibility of collection: </a:t>
            </a:r>
            <a:endParaRPr/>
          </a:p>
          <a:p>
            <a:pPr marL="285750" marR="178435"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Practice responsible stewardship by managing collection care and growth.</a:t>
            </a:r>
            <a:endParaRPr/>
          </a:p>
          <a:p>
            <a:pPr marL="285750" marR="178435"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Make the collection available to the public through </a:t>
            </a:r>
            <a:r>
              <a:rPr lang="en-US">
                <a:latin typeface="Calibri"/>
                <a:ea typeface="Calibri"/>
                <a:cs typeface="Calibri"/>
                <a:sym typeface="Calibri"/>
              </a:rPr>
              <a:t>digitization</a:t>
            </a:r>
            <a:r>
              <a:rPr lang="en-US"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a:p>
            <a:pPr marL="0" marR="220345"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a:p>
            <a:pPr marL="0" marR="220345"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Maintain Optimal Use and Condition of Facilities and Grounds:  </a:t>
            </a:r>
            <a:endParaRPr/>
          </a:p>
          <a:p>
            <a:pPr marL="285750" marR="220345"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Plan for maintenance, restoration, preservation and use of the OHS campus</a:t>
            </a:r>
            <a:endParaRPr/>
          </a:p>
          <a:p>
            <a:pPr marL="285750" marR="220345"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Provide comfortable access and amenities for the public, staff, and volunteers</a:t>
            </a:r>
            <a:endParaRPr/>
          </a:p>
          <a:p>
            <a:pPr marL="285750" marR="220345"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Safe and secure storage and exhibition space for the collection</a:t>
            </a:r>
            <a:endParaRPr/>
          </a:p>
          <a:p>
            <a:pPr marL="285750" marR="220345"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Ensure that our growing programming space needs are met.</a:t>
            </a:r>
            <a:endParaRPr/>
          </a:p>
          <a:p>
            <a:pPr marL="0" marR="151765" lvl="0" indent="0" algn="l" rtl="0">
              <a:lnSpc>
                <a:spcPct val="115000"/>
              </a:lnSpc>
              <a:spcBef>
                <a:spcPts val="0"/>
              </a:spcBef>
              <a:spcAft>
                <a:spcPts val="0"/>
              </a:spcAft>
              <a:buNone/>
            </a:pPr>
            <a:endParaRPr sz="1400" b="1" i="0" u="none" strike="noStrike" cap="none">
              <a:solidFill>
                <a:srgbClr val="000000"/>
              </a:solidFill>
              <a:latin typeface="Calibri"/>
              <a:ea typeface="Calibri"/>
              <a:cs typeface="Calibri"/>
              <a:sym typeface="Calibri"/>
            </a:endParaRPr>
          </a:p>
          <a:p>
            <a:pPr marL="0" marR="151765" lvl="0" indent="0" algn="l" rtl="0">
              <a:lnSpc>
                <a:spcPct val="115000"/>
              </a:lnSpc>
              <a:spcBef>
                <a:spcPts val="0"/>
              </a:spcBef>
              <a:spcAft>
                <a:spcPts val="0"/>
              </a:spcAft>
              <a:buNone/>
            </a:pPr>
            <a:r>
              <a:rPr lang="en-US" sz="1400" b="1" i="0" u="none" strike="noStrike" cap="none">
                <a:solidFill>
                  <a:srgbClr val="000000"/>
                </a:solidFill>
                <a:latin typeface="Calibri"/>
                <a:ea typeface="Calibri"/>
                <a:cs typeface="Calibri"/>
                <a:sym typeface="Calibri"/>
              </a:rPr>
              <a:t>Build Capacity to Achieve Strategic Plan Goals</a:t>
            </a:r>
            <a:r>
              <a:rPr lang="en-US" sz="1400" b="0" i="0" u="none" strike="noStrike" cap="none">
                <a:solidFill>
                  <a:srgbClr val="000000"/>
                </a:solidFill>
                <a:latin typeface="Calibri"/>
                <a:ea typeface="Calibri"/>
                <a:cs typeface="Calibri"/>
                <a:sym typeface="Calibri"/>
              </a:rPr>
              <a:t>: </a:t>
            </a:r>
            <a:r>
              <a:rPr lang="en-US" sz="1100" b="0" i="0" u="none" strike="noStrike" cap="none">
                <a:solidFill>
                  <a:srgbClr val="231F20"/>
                </a:solidFill>
                <a:latin typeface="Arial"/>
                <a:ea typeface="Arial"/>
                <a:cs typeface="Arial"/>
                <a:sym typeface="Arial"/>
              </a:rPr>
              <a:t> </a:t>
            </a:r>
            <a:endParaRPr/>
          </a:p>
          <a:p>
            <a:pPr marL="285750" marR="151765" lvl="0" indent="-285750" algn="l" rtl="0">
              <a:lnSpc>
                <a:spcPct val="115000"/>
              </a:lnSpc>
              <a:spcBef>
                <a:spcPts val="0"/>
              </a:spcBef>
              <a:spcAft>
                <a:spcPts val="0"/>
              </a:spcAft>
              <a:buClr>
                <a:srgbClr val="000000"/>
              </a:buClr>
              <a:buSzPts val="1400"/>
              <a:buFont typeface="Arial"/>
              <a:buChar char="•"/>
            </a:pPr>
            <a:r>
              <a:rPr lang="en-US" sz="1400" b="0" i="0" u="none" strike="noStrike" cap="none">
                <a:solidFill>
                  <a:srgbClr val="231F20"/>
                </a:solidFill>
                <a:latin typeface="Calibri"/>
                <a:ea typeface="Calibri"/>
                <a:cs typeface="Calibri"/>
                <a:sym typeface="Calibri"/>
              </a:rPr>
              <a:t>Ensure the financial &amp; human resources that </a:t>
            </a:r>
            <a:r>
              <a:rPr lang="en-US" sz="1400" b="0" i="0" u="none" strike="noStrike" cap="none">
                <a:solidFill>
                  <a:srgbClr val="000000"/>
                </a:solidFill>
                <a:latin typeface="Calibri"/>
                <a:ea typeface="Calibri"/>
                <a:cs typeface="Calibri"/>
                <a:sym typeface="Calibri"/>
              </a:rPr>
              <a:t>are </a:t>
            </a:r>
            <a:r>
              <a:rPr lang="en-US" sz="1400" b="0" i="0" u="none" strike="noStrike" cap="none">
                <a:solidFill>
                  <a:srgbClr val="231F20"/>
                </a:solidFill>
                <a:latin typeface="Calibri"/>
                <a:ea typeface="Calibri"/>
                <a:cs typeface="Calibri"/>
                <a:sym typeface="Calibri"/>
              </a:rPr>
              <a:t>necessary to the pursue organizational mission and goals.</a:t>
            </a:r>
            <a:r>
              <a:rPr lang="en-US" sz="1100" b="0" i="0" u="none" strike="noStrike" cap="none">
                <a:solidFill>
                  <a:srgbClr val="231F20"/>
                </a:solidFill>
                <a:latin typeface="Arial"/>
                <a:ea typeface="Arial"/>
                <a:cs typeface="Arial"/>
                <a:sym typeface="Arial"/>
              </a:rPr>
              <a:t> </a:t>
            </a:r>
            <a:r>
              <a:rPr lang="en-US"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pic>
        <p:nvPicPr>
          <p:cNvPr id="319" name="Google Shape;319;p33" descr="Image result for simple strategic plan"/>
          <p:cNvPicPr preferRelativeResize="0"/>
          <p:nvPr/>
        </p:nvPicPr>
        <p:blipFill rotWithShape="1">
          <a:blip r:embed="rId3">
            <a:alphaModFix/>
          </a:blip>
          <a:srcRect/>
          <a:stretch/>
        </p:blipFill>
        <p:spPr>
          <a:xfrm>
            <a:off x="6550320" y="3473098"/>
            <a:ext cx="2468880" cy="18211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17"/>
                                        </p:tgtEl>
                                      </p:cBhvr>
                                    </p:animEffect>
                                    <p:set>
                                      <p:cBhvr>
                                        <p:cTn id="7" dur="1" fill="hold">
                                          <p:stCondLst>
                                            <p:cond delay="1000"/>
                                          </p:stCondLst>
                                        </p:cTn>
                                        <p:tgtEl>
                                          <p:spTgt spid="3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23"/>
        <p:cNvGrpSpPr/>
        <p:nvPr/>
      </p:nvGrpSpPr>
      <p:grpSpPr>
        <a:xfrm>
          <a:off x="0" y="0"/>
          <a:ext cx="0" cy="0"/>
          <a:chOff x="0" y="0"/>
          <a:chExt cx="0" cy="0"/>
        </a:xfrm>
      </p:grpSpPr>
      <p:sp>
        <p:nvSpPr>
          <p:cNvPr id="324" name="Google Shape;324;p34"/>
          <p:cNvSpPr txBox="1"/>
          <p:nvPr/>
        </p:nvSpPr>
        <p:spPr>
          <a:xfrm>
            <a:off x="621650" y="217100"/>
            <a:ext cx="8032200"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Thank You to our 2019 Trustees!</a:t>
            </a:r>
            <a:endParaRPr sz="3600" b="1" i="0" u="none" strike="noStrike" cap="none">
              <a:solidFill>
                <a:schemeClr val="lt1"/>
              </a:solidFill>
              <a:latin typeface="Calibri"/>
              <a:ea typeface="Calibri"/>
              <a:cs typeface="Calibri"/>
              <a:sym typeface="Calibri"/>
            </a:endParaRPr>
          </a:p>
        </p:txBody>
      </p:sp>
      <p:sp>
        <p:nvSpPr>
          <p:cNvPr id="325" name="Google Shape;325;p34"/>
          <p:cNvSpPr txBox="1"/>
          <p:nvPr/>
        </p:nvSpPr>
        <p:spPr>
          <a:xfrm>
            <a:off x="1953775" y="3206975"/>
            <a:ext cx="5673900" cy="178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26" name="Google Shape;326;p34"/>
          <p:cNvSpPr txBox="1"/>
          <p:nvPr/>
        </p:nvSpPr>
        <p:spPr>
          <a:xfrm>
            <a:off x="445550" y="730200"/>
            <a:ext cx="8208300" cy="573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2"/>
                </a:solidFill>
                <a:latin typeface="Calibri"/>
                <a:ea typeface="Calibri"/>
                <a:cs typeface="Calibri"/>
                <a:sym typeface="Calibri"/>
              </a:rPr>
              <a:t>Ed Caufield, </a:t>
            </a:r>
            <a:r>
              <a:rPr lang="en-US" sz="1800" b="0" i="1" u="none" strike="noStrike" cap="none" dirty="0">
                <a:solidFill>
                  <a:schemeClr val="accent2"/>
                </a:solidFill>
                <a:latin typeface="Calibri"/>
                <a:ea typeface="Calibri"/>
                <a:cs typeface="Calibri"/>
                <a:sym typeface="Calibri"/>
              </a:rPr>
              <a:t>Co-President</a:t>
            </a:r>
            <a:endParaRPr sz="1800" b="0" i="1" u="none" strike="noStrike" cap="none" dirty="0">
              <a:solidFill>
                <a:schemeClr val="accent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2"/>
                </a:solidFill>
                <a:latin typeface="Calibri"/>
                <a:ea typeface="Calibri"/>
                <a:cs typeface="Calibri"/>
                <a:sym typeface="Calibri"/>
              </a:rPr>
              <a:t>Leslie Koch, </a:t>
            </a:r>
            <a:r>
              <a:rPr lang="en-US" sz="1800" b="0" i="1" u="none" strike="noStrike" cap="none" dirty="0">
                <a:solidFill>
                  <a:schemeClr val="accent2"/>
                </a:solidFill>
                <a:latin typeface="Calibri"/>
                <a:ea typeface="Calibri"/>
                <a:cs typeface="Calibri"/>
                <a:sym typeface="Calibri"/>
              </a:rPr>
              <a:t>Co-President</a:t>
            </a:r>
            <a:endParaRPr sz="1800" b="0" i="1" u="none" strike="noStrike" cap="none" dirty="0">
              <a:solidFill>
                <a:schemeClr val="accent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Ann ffolliott,</a:t>
            </a:r>
            <a:r>
              <a:rPr lang="en-US" sz="1800" b="0" i="1" u="none" strike="noStrike" cap="none" dirty="0">
                <a:solidFill>
                  <a:srgbClr val="000000"/>
                </a:solidFill>
                <a:latin typeface="Calibri"/>
                <a:ea typeface="Calibri"/>
                <a:cs typeface="Calibri"/>
                <a:sym typeface="Calibri"/>
              </a:rPr>
              <a:t> Vice President</a:t>
            </a:r>
            <a:endParaRPr sz="18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Allison Forstmann, </a:t>
            </a:r>
            <a:r>
              <a:rPr lang="en-US" sz="1800" b="0" i="1" u="none" strike="noStrike" cap="none" dirty="0">
                <a:solidFill>
                  <a:srgbClr val="000000"/>
                </a:solidFill>
                <a:latin typeface="Calibri"/>
                <a:ea typeface="Calibri"/>
                <a:cs typeface="Calibri"/>
                <a:sym typeface="Calibri"/>
              </a:rPr>
              <a:t>Treasurer</a:t>
            </a:r>
            <a:endParaRPr sz="18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Karin Constant, </a:t>
            </a:r>
            <a:r>
              <a:rPr lang="en-US" sz="1800" b="0" i="1" u="none" strike="noStrike" cap="none" dirty="0">
                <a:solidFill>
                  <a:srgbClr val="000000"/>
                </a:solidFill>
                <a:latin typeface="Calibri"/>
                <a:ea typeface="Calibri"/>
                <a:cs typeface="Calibri"/>
                <a:sym typeface="Calibri"/>
              </a:rPr>
              <a:t>Secretary </a:t>
            </a:r>
            <a:endParaRPr sz="1800" b="0" i="1"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Christine Churchill </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Leslie Cohen</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Jeffrey Davis</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Suzanne Gluck</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Robert Hanlon</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2"/>
                </a:solidFill>
                <a:latin typeface="Calibri"/>
                <a:ea typeface="Calibri"/>
                <a:cs typeface="Calibri"/>
                <a:sym typeface="Calibri"/>
              </a:rPr>
              <a:t>James Harris</a:t>
            </a:r>
            <a:endParaRPr sz="1800" b="0" i="0" u="none" strike="noStrike" cap="none" dirty="0">
              <a:solidFill>
                <a:schemeClr val="accent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Lydia Irving</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Angela Meredith-Jones</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Stephen Rotella</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Sandra Saiegh</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Howard Shainker</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2"/>
                </a:solidFill>
                <a:latin typeface="Calibri"/>
                <a:ea typeface="Calibri"/>
                <a:cs typeface="Calibri"/>
                <a:sym typeface="Calibri"/>
              </a:rPr>
              <a:t>Diana Whitsit</a:t>
            </a:r>
            <a:endParaRPr sz="1800" b="0" i="0" u="none" strike="noStrike" cap="none" dirty="0">
              <a:solidFill>
                <a:schemeClr val="accent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tx1"/>
                </a:solidFill>
                <a:latin typeface="Calibri"/>
                <a:ea typeface="Calibri"/>
                <a:cs typeface="Calibri"/>
                <a:sym typeface="Calibri"/>
              </a:rPr>
              <a:t>Ellen Zimmerman</a:t>
            </a:r>
            <a:endParaRPr sz="1800" b="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Fredrica Wachsberger, Emerita</a:t>
            </a:r>
            <a:endParaRPr sz="1800" b="0" i="0" u="none" strike="noStrike" cap="none" dirty="0">
              <a:solidFill>
                <a:srgbClr val="000000"/>
              </a:solidFill>
              <a:latin typeface="Calibri"/>
              <a:ea typeface="Calibri"/>
              <a:cs typeface="Calibri"/>
              <a:sym typeface="Calibri"/>
            </a:endParaRPr>
          </a:p>
        </p:txBody>
      </p:sp>
      <p:pic>
        <p:nvPicPr>
          <p:cNvPr id="327" name="Google Shape;327;p34"/>
          <p:cNvPicPr preferRelativeResize="0"/>
          <p:nvPr/>
        </p:nvPicPr>
        <p:blipFill rotWithShape="1">
          <a:blip r:embed="rId3">
            <a:alphaModFix/>
          </a:blip>
          <a:srcRect/>
          <a:stretch/>
        </p:blipFill>
        <p:spPr>
          <a:xfrm>
            <a:off x="3786909" y="1667977"/>
            <a:ext cx="4866941" cy="416904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1"/>
        <p:cNvGrpSpPr/>
        <p:nvPr/>
      </p:nvGrpSpPr>
      <p:grpSpPr>
        <a:xfrm>
          <a:off x="0" y="0"/>
          <a:ext cx="0" cy="0"/>
          <a:chOff x="0" y="0"/>
          <a:chExt cx="0" cy="0"/>
        </a:xfrm>
      </p:grpSpPr>
      <p:sp>
        <p:nvSpPr>
          <p:cNvPr id="332" name="Google Shape;332;p35"/>
          <p:cNvSpPr txBox="1"/>
          <p:nvPr/>
        </p:nvSpPr>
        <p:spPr>
          <a:xfrm>
            <a:off x="267855" y="217100"/>
            <a:ext cx="8339814" cy="81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D966"/>
                </a:solidFill>
                <a:latin typeface="Calibri"/>
                <a:ea typeface="Calibri"/>
                <a:cs typeface="Calibri"/>
                <a:sym typeface="Calibri"/>
              </a:rPr>
              <a:t>THANK YOU to our Valuable Volunteers.</a:t>
            </a:r>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D966"/>
                </a:solidFill>
                <a:latin typeface="Calibri"/>
                <a:ea typeface="Calibri"/>
                <a:cs typeface="Calibri"/>
                <a:sym typeface="Calibri"/>
              </a:rPr>
              <a:t>Oysterponds Historical Society could not exist and thrive without you.</a:t>
            </a:r>
            <a:endParaRPr sz="3600" b="1" i="0" u="none" strike="noStrike" cap="none">
              <a:solidFill>
                <a:srgbClr val="FFD966"/>
              </a:solidFill>
              <a:latin typeface="Calibri"/>
              <a:ea typeface="Calibri"/>
              <a:cs typeface="Calibri"/>
              <a:sym typeface="Calibri"/>
            </a:endParaRPr>
          </a:p>
        </p:txBody>
      </p:sp>
      <p:sp>
        <p:nvSpPr>
          <p:cNvPr id="333" name="Google Shape;333;p35"/>
          <p:cNvSpPr txBox="1"/>
          <p:nvPr/>
        </p:nvSpPr>
        <p:spPr>
          <a:xfrm>
            <a:off x="1953775" y="3206975"/>
            <a:ext cx="5673900" cy="178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34" name="Google Shape;334;p35"/>
          <p:cNvSpPr txBox="1"/>
          <p:nvPr/>
        </p:nvSpPr>
        <p:spPr>
          <a:xfrm>
            <a:off x="3992090" y="2187884"/>
            <a:ext cx="4615579" cy="44627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1" i="0" u="none" strike="noStrike" cap="none">
                <a:solidFill>
                  <a:srgbClr val="FFD966"/>
                </a:solidFill>
                <a:latin typeface="Calibri"/>
                <a:ea typeface="Calibri"/>
                <a:cs typeface="Calibri"/>
                <a:sym typeface="Calibri"/>
              </a:rPr>
              <a:t>175 Volunteers gave </a:t>
            </a:r>
            <a:endParaRPr/>
          </a:p>
          <a:p>
            <a:pPr marL="0" marR="0" lvl="0" indent="0" algn="ctr" rtl="0">
              <a:lnSpc>
                <a:spcPct val="100000"/>
              </a:lnSpc>
              <a:spcBef>
                <a:spcPts val="0"/>
              </a:spcBef>
              <a:spcAft>
                <a:spcPts val="0"/>
              </a:spcAft>
              <a:buNone/>
            </a:pPr>
            <a:r>
              <a:rPr lang="en-US" sz="2400" b="1" i="0" u="none" strike="noStrike" cap="none">
                <a:solidFill>
                  <a:srgbClr val="FFD966"/>
                </a:solidFill>
                <a:latin typeface="Calibri"/>
                <a:ea typeface="Calibri"/>
                <a:cs typeface="Calibri"/>
                <a:sym typeface="Calibri"/>
              </a:rPr>
              <a:t>Time and Talent  and Resources in 2019.</a:t>
            </a:r>
            <a:endParaRPr/>
          </a:p>
          <a:p>
            <a:pPr marL="0" marR="0" lvl="0" indent="0" algn="ctr" rtl="0">
              <a:lnSpc>
                <a:spcPct val="100000"/>
              </a:lnSpc>
              <a:spcBef>
                <a:spcPts val="0"/>
              </a:spcBef>
              <a:spcAft>
                <a:spcPts val="0"/>
              </a:spcAft>
              <a:buNone/>
            </a:pPr>
            <a:endParaRPr sz="1000" b="1" i="0" u="none" strike="noStrike" cap="none">
              <a:solidFill>
                <a:srgbClr val="FFD966"/>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b="1" i="0" u="none" strike="noStrike" cap="none">
                <a:solidFill>
                  <a:srgbClr val="FFD966"/>
                </a:solidFill>
                <a:latin typeface="Calibri"/>
                <a:ea typeface="Calibri"/>
                <a:cs typeface="Calibri"/>
                <a:sym typeface="Calibri"/>
              </a:rPr>
              <a:t>Exhibitions, Docents, Tours and Education</a:t>
            </a:r>
            <a:endParaRPr/>
          </a:p>
          <a:p>
            <a:pPr marL="0" marR="0" lvl="0" indent="0" algn="ctr" rtl="0">
              <a:lnSpc>
                <a:spcPct val="100000"/>
              </a:lnSpc>
              <a:spcBef>
                <a:spcPts val="0"/>
              </a:spcBef>
              <a:spcAft>
                <a:spcPts val="0"/>
              </a:spcAft>
              <a:buNone/>
            </a:pPr>
            <a:endParaRPr sz="1000" b="1" i="0" u="none" strike="noStrike" cap="none">
              <a:solidFill>
                <a:srgbClr val="FFD966"/>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b="1" i="0" u="none" strike="noStrike" cap="none">
                <a:solidFill>
                  <a:srgbClr val="FFD966"/>
                </a:solidFill>
                <a:latin typeface="Calibri"/>
                <a:ea typeface="Calibri"/>
                <a:cs typeface="Calibri"/>
                <a:sym typeface="Calibri"/>
              </a:rPr>
              <a:t>Audit, Collections, Buildings &amp; Grounds, Education, Programs &amp; Committees</a:t>
            </a:r>
            <a:endParaRPr/>
          </a:p>
          <a:p>
            <a:pPr marL="0" marR="0" lvl="0" indent="0" algn="ctr" rtl="0">
              <a:lnSpc>
                <a:spcPct val="100000"/>
              </a:lnSpc>
              <a:spcBef>
                <a:spcPts val="0"/>
              </a:spcBef>
              <a:spcAft>
                <a:spcPts val="0"/>
              </a:spcAft>
              <a:buNone/>
            </a:pPr>
            <a:endParaRPr sz="1000" b="1" i="0" u="none" strike="noStrike" cap="none">
              <a:solidFill>
                <a:srgbClr val="FFD966"/>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b="1" i="0" u="none" strike="noStrike" cap="none">
                <a:solidFill>
                  <a:srgbClr val="FFD966"/>
                </a:solidFill>
                <a:latin typeface="Calibri"/>
                <a:ea typeface="Calibri"/>
                <a:cs typeface="Calibri"/>
                <a:sym typeface="Calibri"/>
              </a:rPr>
              <a:t>Special Events &amp; Fundraising</a:t>
            </a:r>
            <a:endParaRPr/>
          </a:p>
          <a:p>
            <a:pPr marL="0" marR="0" lvl="0" indent="0" algn="ctr" rtl="0">
              <a:lnSpc>
                <a:spcPct val="100000"/>
              </a:lnSpc>
              <a:spcBef>
                <a:spcPts val="0"/>
              </a:spcBef>
              <a:spcAft>
                <a:spcPts val="0"/>
              </a:spcAft>
              <a:buNone/>
            </a:pPr>
            <a:endParaRPr sz="1000" b="1" i="0" u="none" strike="noStrike" cap="none">
              <a:solidFill>
                <a:srgbClr val="FFD966"/>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35" name="Google Shape;335;p35" descr="The Cuppa Jo: SUMMERTIME!"/>
          <p:cNvPicPr preferRelativeResize="0"/>
          <p:nvPr/>
        </p:nvPicPr>
        <p:blipFill rotWithShape="1">
          <a:blip r:embed="rId3">
            <a:alphaModFix/>
          </a:blip>
          <a:srcRect/>
          <a:stretch/>
        </p:blipFill>
        <p:spPr>
          <a:xfrm>
            <a:off x="719884" y="2345833"/>
            <a:ext cx="3093699" cy="2856634"/>
          </a:xfrm>
          <a:prstGeom prst="rect">
            <a:avLst/>
          </a:prstGeom>
          <a:noFill/>
          <a:ln>
            <a:noFill/>
          </a:ln>
        </p:spPr>
      </p:pic>
      <p:sp>
        <p:nvSpPr>
          <p:cNvPr id="336" name="Google Shape;336;p35"/>
          <p:cNvSpPr txBox="1"/>
          <p:nvPr/>
        </p:nvSpPr>
        <p:spPr>
          <a:xfrm>
            <a:off x="1137145" y="6097245"/>
            <a:ext cx="765305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FFD966"/>
                </a:solidFill>
                <a:latin typeface="Calibri"/>
                <a:ea typeface="Calibri"/>
                <a:cs typeface="Calibri"/>
                <a:sym typeface="Calibri"/>
              </a:rPr>
              <a:t>Independent Sector.</a:t>
            </a:r>
            <a:r>
              <a:rPr lang="en-US" sz="1800">
                <a:solidFill>
                  <a:srgbClr val="FFD966"/>
                </a:solidFill>
                <a:latin typeface="Calibri"/>
                <a:ea typeface="Calibri"/>
                <a:cs typeface="Calibri"/>
                <a:sym typeface="Calibri"/>
              </a:rPr>
              <a:t>o</a:t>
            </a:r>
            <a:r>
              <a:rPr lang="en-US" sz="1800" b="0" i="0" u="none" strike="noStrike" cap="none">
                <a:solidFill>
                  <a:srgbClr val="FFD966"/>
                </a:solidFill>
                <a:latin typeface="Calibri"/>
                <a:ea typeface="Calibri"/>
                <a:cs typeface="Calibri"/>
                <a:sym typeface="Calibri"/>
              </a:rPr>
              <a:t>rg Annual Volunteer Hour Valuation  at $25.43 hour</a:t>
            </a:r>
            <a:endParaRPr sz="1800" b="0" i="0" u="none" strike="noStrike" cap="none">
              <a:solidFill>
                <a:srgbClr val="FFD966"/>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2" name="Google Shape;112;p15"/>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113" name="Google Shape;113;p15"/>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114" name="Google Shape;114;p15"/>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Preservation</a:t>
            </a:r>
            <a:endParaRPr sz="4800" b="1" i="0" u="none" strike="noStrike" cap="none">
              <a:solidFill>
                <a:schemeClr val="lt1"/>
              </a:solidFill>
              <a:latin typeface="Calibri"/>
              <a:ea typeface="Calibri"/>
              <a:cs typeface="Calibri"/>
              <a:sym typeface="Calibri"/>
            </a:endParaRPr>
          </a:p>
        </p:txBody>
      </p:sp>
      <p:pic>
        <p:nvPicPr>
          <p:cNvPr id="115" name="Google Shape;115;p15"/>
          <p:cNvPicPr preferRelativeResize="0"/>
          <p:nvPr/>
        </p:nvPicPr>
        <p:blipFill rotWithShape="1">
          <a:blip r:embed="rId3">
            <a:alphaModFix/>
          </a:blip>
          <a:srcRect/>
          <a:stretch/>
        </p:blipFill>
        <p:spPr>
          <a:xfrm>
            <a:off x="276300" y="2523176"/>
            <a:ext cx="4643077" cy="3405926"/>
          </a:xfrm>
          <a:prstGeom prst="rect">
            <a:avLst/>
          </a:prstGeom>
          <a:noFill/>
          <a:ln>
            <a:noFill/>
          </a:ln>
        </p:spPr>
      </p:pic>
      <p:pic>
        <p:nvPicPr>
          <p:cNvPr id="116" name="Google Shape;116;p15"/>
          <p:cNvPicPr preferRelativeResize="0"/>
          <p:nvPr/>
        </p:nvPicPr>
        <p:blipFill rotWithShape="1">
          <a:blip r:embed="rId4">
            <a:alphaModFix/>
          </a:blip>
          <a:srcRect l="19271" b="14709"/>
          <a:stretch/>
        </p:blipFill>
        <p:spPr>
          <a:xfrm>
            <a:off x="4915968" y="3368282"/>
            <a:ext cx="3967019" cy="3143354"/>
          </a:xfrm>
          <a:prstGeom prst="rect">
            <a:avLst/>
          </a:prstGeom>
          <a:noFill/>
          <a:ln>
            <a:noFill/>
          </a:ln>
        </p:spPr>
      </p:pic>
      <p:pic>
        <p:nvPicPr>
          <p:cNvPr id="117" name="Google Shape;117;p15"/>
          <p:cNvPicPr preferRelativeResize="0"/>
          <p:nvPr/>
        </p:nvPicPr>
        <p:blipFill rotWithShape="1">
          <a:blip r:embed="rId5">
            <a:alphaModFix/>
          </a:blip>
          <a:srcRect/>
          <a:stretch/>
        </p:blipFill>
        <p:spPr>
          <a:xfrm>
            <a:off x="2170545" y="4664364"/>
            <a:ext cx="3262660" cy="2118367"/>
          </a:xfrm>
          <a:prstGeom prst="rect">
            <a:avLst/>
          </a:prstGeom>
          <a:noFill/>
          <a:ln>
            <a:noFill/>
          </a:ln>
        </p:spPr>
      </p:pic>
      <p:sp>
        <p:nvSpPr>
          <p:cNvPr id="118" name="Google Shape;118;p15"/>
          <p:cNvSpPr txBox="1"/>
          <p:nvPr/>
        </p:nvSpPr>
        <p:spPr>
          <a:xfrm>
            <a:off x="5089235" y="2225964"/>
            <a:ext cx="3713019" cy="707886"/>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a:solidFill>
                  <a:srgbClr val="1E4E79"/>
                </a:solidFill>
                <a:latin typeface="Calibri"/>
                <a:ea typeface="Calibri"/>
                <a:cs typeface="Calibri"/>
                <a:sym typeface="Calibri"/>
              </a:rPr>
              <a:t>Much-needed Roof Renovations were completed at Webb House</a:t>
            </a:r>
            <a:endParaRPr sz="2000" b="1" i="0" u="none" strike="noStrike" cap="none">
              <a:solidFill>
                <a:srgbClr val="1E4E7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13"/>
                                        </p:tgtEl>
                                      </p:cBhvr>
                                    </p:animEffect>
                                    <p:set>
                                      <p:cBhvr>
                                        <p:cTn id="7" dur="1" fill="hold">
                                          <p:stCondLst>
                                            <p:cond delay="1000"/>
                                          </p:stCondLst>
                                        </p:cTn>
                                        <p:tgtEl>
                                          <p:spTgt spid="1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14"/>
                                        </p:tgtEl>
                                      </p:cBhvr>
                                    </p:animEffect>
                                    <p:set>
                                      <p:cBhvr>
                                        <p:cTn id="12" dur="1" fill="hold">
                                          <p:stCondLst>
                                            <p:cond delay="1000"/>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24" name="Google Shape;124;p16"/>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125" name="Google Shape;125;p16"/>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126" name="Google Shape;126;p16"/>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Preservation</a:t>
            </a:r>
            <a:endParaRPr sz="4800" b="1" i="0" u="none" strike="noStrike" cap="none">
              <a:solidFill>
                <a:schemeClr val="lt1"/>
              </a:solidFill>
              <a:latin typeface="Calibri"/>
              <a:ea typeface="Calibri"/>
              <a:cs typeface="Calibri"/>
              <a:sym typeface="Calibri"/>
            </a:endParaRPr>
          </a:p>
        </p:txBody>
      </p:sp>
      <p:sp>
        <p:nvSpPr>
          <p:cNvPr id="127" name="Google Shape;127;p16"/>
          <p:cNvSpPr txBox="1"/>
          <p:nvPr/>
        </p:nvSpPr>
        <p:spPr>
          <a:xfrm>
            <a:off x="517236" y="2142836"/>
            <a:ext cx="8331200" cy="584775"/>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i="0" u="none" strike="noStrike" cap="none">
                <a:solidFill>
                  <a:srgbClr val="1E4E79"/>
                </a:solidFill>
                <a:latin typeface="Calibri"/>
                <a:ea typeface="Calibri"/>
                <a:cs typeface="Calibri"/>
                <a:sym typeface="Calibri"/>
              </a:rPr>
              <a:t>Four ship models and seven paintings were restored with the generous donations to the Maritime Collection Conservation Fund.</a:t>
            </a:r>
            <a:endParaRPr sz="1600" b="1" i="0" u="none" strike="noStrike" cap="none">
              <a:solidFill>
                <a:srgbClr val="1E4E79"/>
              </a:solidFill>
              <a:latin typeface="Calibri"/>
              <a:ea typeface="Calibri"/>
              <a:cs typeface="Calibri"/>
              <a:sym typeface="Calibri"/>
            </a:endParaRPr>
          </a:p>
        </p:txBody>
      </p:sp>
      <p:pic>
        <p:nvPicPr>
          <p:cNvPr id="128" name="Google Shape;128;p16"/>
          <p:cNvPicPr preferRelativeResize="0"/>
          <p:nvPr/>
        </p:nvPicPr>
        <p:blipFill rotWithShape="1">
          <a:blip r:embed="rId3">
            <a:alphaModFix/>
          </a:blip>
          <a:srcRect/>
          <a:stretch/>
        </p:blipFill>
        <p:spPr>
          <a:xfrm>
            <a:off x="326141" y="2918737"/>
            <a:ext cx="4171519" cy="3223446"/>
          </a:xfrm>
          <a:prstGeom prst="rect">
            <a:avLst/>
          </a:prstGeom>
          <a:noFill/>
          <a:ln>
            <a:noFill/>
          </a:ln>
        </p:spPr>
      </p:pic>
      <p:pic>
        <p:nvPicPr>
          <p:cNvPr id="129" name="Google Shape;129;p16"/>
          <p:cNvPicPr preferRelativeResize="0"/>
          <p:nvPr/>
        </p:nvPicPr>
        <p:blipFill rotWithShape="1">
          <a:blip r:embed="rId4">
            <a:alphaModFix/>
          </a:blip>
          <a:srcRect/>
          <a:stretch/>
        </p:blipFill>
        <p:spPr>
          <a:xfrm>
            <a:off x="4664364" y="2909036"/>
            <a:ext cx="4184072" cy="32331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25"/>
                                        </p:tgtEl>
                                      </p:cBhvr>
                                    </p:animEffect>
                                    <p:set>
                                      <p:cBhvr>
                                        <p:cTn id="7" dur="1" fill="hold">
                                          <p:stCondLst>
                                            <p:cond delay="1000"/>
                                          </p:stCondLst>
                                        </p:cTn>
                                        <p:tgtEl>
                                          <p:spTgt spid="1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26"/>
                                        </p:tgtEl>
                                      </p:cBhvr>
                                    </p:animEffect>
                                    <p:set>
                                      <p:cBhvr>
                                        <p:cTn id="12" dur="1" fill="hold">
                                          <p:stCondLst>
                                            <p:cond delay="1000"/>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7"/>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5" name="Google Shape;135;p17"/>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136" name="Google Shape;136;p17"/>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137" name="Google Shape;137;p17"/>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Collections Care</a:t>
            </a:r>
            <a:endParaRPr sz="4800" b="1" i="0" u="none" strike="noStrike" cap="none">
              <a:solidFill>
                <a:schemeClr val="lt1"/>
              </a:solidFill>
              <a:latin typeface="Calibri"/>
              <a:ea typeface="Calibri"/>
              <a:cs typeface="Calibri"/>
              <a:sym typeface="Calibri"/>
            </a:endParaRPr>
          </a:p>
        </p:txBody>
      </p:sp>
      <p:pic>
        <p:nvPicPr>
          <p:cNvPr id="138" name="Google Shape;138;p17"/>
          <p:cNvPicPr preferRelativeResize="0"/>
          <p:nvPr/>
        </p:nvPicPr>
        <p:blipFill rotWithShape="1">
          <a:blip r:embed="rId3">
            <a:alphaModFix/>
          </a:blip>
          <a:srcRect/>
          <a:stretch/>
        </p:blipFill>
        <p:spPr>
          <a:xfrm>
            <a:off x="727675" y="2730456"/>
            <a:ext cx="2316157" cy="2663580"/>
          </a:xfrm>
          <a:prstGeom prst="rect">
            <a:avLst/>
          </a:prstGeom>
          <a:noFill/>
          <a:ln>
            <a:noFill/>
          </a:ln>
        </p:spPr>
      </p:pic>
      <p:sp>
        <p:nvSpPr>
          <p:cNvPr id="139" name="Google Shape;139;p17"/>
          <p:cNvSpPr/>
          <p:nvPr/>
        </p:nvSpPr>
        <p:spPr>
          <a:xfrm>
            <a:off x="3334218" y="3100050"/>
            <a:ext cx="4572000" cy="2462213"/>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rgbClr val="1E4E79"/>
                </a:solidFill>
                <a:latin typeface="Calibri"/>
                <a:ea typeface="Calibri"/>
                <a:cs typeface="Calibri"/>
                <a:sym typeface="Calibri"/>
              </a:rPr>
              <a:t>The OYSTERPONDS HISTORICAL SOCIETY </a:t>
            </a:r>
            <a:endParaRPr sz="1400" b="1" i="0" u="none" strike="noStrike" cap="none">
              <a:solidFill>
                <a:srgbClr val="1E4E79"/>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00" b="1" i="0" u="none" strike="noStrike" cap="none">
                <a:solidFill>
                  <a:srgbClr val="1E4E79"/>
                </a:solidFill>
                <a:latin typeface="Calibri"/>
                <a:ea typeface="Calibri"/>
                <a:cs typeface="Calibri"/>
                <a:sym typeface="Calibri"/>
              </a:rPr>
              <a:t>Collections Care Plan was completed by Jan Hird Pokorny Associates and Rainey Tisdale in May 2019.</a:t>
            </a:r>
            <a:endParaRPr/>
          </a:p>
          <a:p>
            <a:pPr marL="0" marR="0" lvl="0" indent="0" algn="ctr" rtl="0">
              <a:lnSpc>
                <a:spcPct val="100000"/>
              </a:lnSpc>
              <a:spcBef>
                <a:spcPts val="0"/>
              </a:spcBef>
              <a:spcAft>
                <a:spcPts val="0"/>
              </a:spcAft>
              <a:buNone/>
            </a:pPr>
            <a:r>
              <a:rPr lang="en-US" sz="1400" b="1" i="0" u="none" strike="noStrike" cap="none">
                <a:solidFill>
                  <a:srgbClr val="1E4E79"/>
                </a:solidFill>
                <a:latin typeface="Calibri"/>
                <a:ea typeface="Calibri"/>
                <a:cs typeface="Calibri"/>
                <a:sym typeface="Calibri"/>
              </a:rPr>
              <a:t>It was funded by a generous grant of $53,330 from the Robert David Lion Gardiner Foundation and was completed in May, 2019.</a:t>
            </a:r>
            <a:endParaRPr/>
          </a:p>
          <a:p>
            <a:pPr marL="0" marR="0" lvl="0" indent="0" algn="ctr" rtl="0">
              <a:lnSpc>
                <a:spcPct val="100000"/>
              </a:lnSpc>
              <a:spcBef>
                <a:spcPts val="0"/>
              </a:spcBef>
              <a:spcAft>
                <a:spcPts val="0"/>
              </a:spcAft>
              <a:buNone/>
            </a:pPr>
            <a:endParaRPr sz="1400" b="1" i="0" u="none" strike="noStrike" cap="none">
              <a:solidFill>
                <a:srgbClr val="1E4E79"/>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00" b="1" i="0" u="none" strike="noStrike" cap="none">
                <a:solidFill>
                  <a:srgbClr val="1E4E79"/>
                </a:solidFill>
                <a:latin typeface="Calibri"/>
                <a:ea typeface="Calibri"/>
                <a:cs typeface="Calibri"/>
                <a:sym typeface="Calibri"/>
              </a:rPr>
              <a:t>The Collections Care Task Force will soon begin the process of evaluating and implementing options for storage and care that will preserve our collection for the future.</a:t>
            </a:r>
            <a:endParaRPr sz="1400" b="1" i="0" u="none" strike="noStrike" cap="none">
              <a:solidFill>
                <a:srgbClr val="1E4E79"/>
              </a:solidFill>
              <a:latin typeface="Calibri"/>
              <a:ea typeface="Calibri"/>
              <a:cs typeface="Calibri"/>
              <a:sym typeface="Calibri"/>
            </a:endParaRPr>
          </a:p>
          <a:p>
            <a:pPr marL="0" marR="0" lvl="0" indent="0" algn="ctr"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36"/>
                                        </p:tgtEl>
                                      </p:cBhvr>
                                    </p:animEffect>
                                    <p:set>
                                      <p:cBhvr>
                                        <p:cTn id="7" dur="1" fill="hold">
                                          <p:stCondLst>
                                            <p:cond delay="1000"/>
                                          </p:stCondLst>
                                        </p:cTn>
                                        <p:tgtEl>
                                          <p:spTgt spid="1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37"/>
                                        </p:tgtEl>
                                      </p:cBhvr>
                                    </p:animEffect>
                                    <p:set>
                                      <p:cBhvr>
                                        <p:cTn id="12" dur="1" fill="hold">
                                          <p:stCondLst>
                                            <p:cond delay="1000"/>
                                          </p:stCondLst>
                                        </p:cTn>
                                        <p:tgtEl>
                                          <p:spTgt spid="1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8"/>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5" name="Google Shape;145;p18"/>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146" name="Google Shape;146;p18"/>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147" name="Google Shape;147;p18"/>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Exhibits</a:t>
            </a:r>
            <a:endParaRPr sz="4800" b="1" i="0" u="none" strike="noStrike" cap="none">
              <a:solidFill>
                <a:schemeClr val="lt1"/>
              </a:solidFill>
              <a:latin typeface="Calibri"/>
              <a:ea typeface="Calibri"/>
              <a:cs typeface="Calibri"/>
              <a:sym typeface="Calibri"/>
            </a:endParaRPr>
          </a:p>
        </p:txBody>
      </p:sp>
      <p:pic>
        <p:nvPicPr>
          <p:cNvPr id="148" name="Google Shape;148;p18"/>
          <p:cNvPicPr preferRelativeResize="0"/>
          <p:nvPr/>
        </p:nvPicPr>
        <p:blipFill rotWithShape="1">
          <a:blip r:embed="rId3">
            <a:alphaModFix/>
          </a:blip>
          <a:srcRect/>
          <a:stretch/>
        </p:blipFill>
        <p:spPr>
          <a:xfrm>
            <a:off x="1023880" y="3863347"/>
            <a:ext cx="3715730" cy="2786797"/>
          </a:xfrm>
          <a:prstGeom prst="rect">
            <a:avLst/>
          </a:prstGeom>
          <a:noFill/>
          <a:ln>
            <a:noFill/>
          </a:ln>
        </p:spPr>
      </p:pic>
      <p:sp>
        <p:nvSpPr>
          <p:cNvPr id="149" name="Google Shape;149;p18"/>
          <p:cNvSpPr txBox="1"/>
          <p:nvPr/>
        </p:nvSpPr>
        <p:spPr>
          <a:xfrm>
            <a:off x="655781" y="2162763"/>
            <a:ext cx="4451927" cy="1600438"/>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1" i="0" u="none" strike="noStrike" cap="none" dirty="0">
                <a:solidFill>
                  <a:srgbClr val="1E4E79"/>
                </a:solidFill>
                <a:latin typeface="Calibri"/>
                <a:ea typeface="Calibri"/>
                <a:cs typeface="Calibri"/>
                <a:sym typeface="Calibri"/>
              </a:rPr>
              <a:t>Our Featured Exhibit in the Janet T. Swanson Gallery at the Old Point Schoolhouse</a:t>
            </a:r>
            <a:endParaRPr sz="1400" b="1" i="0" u="none" strike="noStrike" cap="none" dirty="0">
              <a:solidFill>
                <a:srgbClr val="1E4E79"/>
              </a:solidFill>
              <a:latin typeface="Calibri"/>
              <a:ea typeface="Calibri"/>
              <a:cs typeface="Calibri"/>
              <a:sym typeface="Calibri"/>
            </a:endParaRPr>
          </a:p>
          <a:p>
            <a:pPr marL="0" marR="0" lvl="0" indent="0" algn="ctr" rtl="0">
              <a:lnSpc>
                <a:spcPct val="100000"/>
              </a:lnSpc>
              <a:spcBef>
                <a:spcPts val="0"/>
              </a:spcBef>
              <a:spcAft>
                <a:spcPts val="0"/>
              </a:spcAft>
              <a:buNone/>
            </a:pPr>
            <a:endParaRPr sz="1400" b="1" i="0" u="none" strike="noStrike" cap="none" dirty="0">
              <a:solidFill>
                <a:srgbClr val="1E4E79"/>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00" b="1" i="0" u="none" strike="noStrike" cap="none" dirty="0">
                <a:solidFill>
                  <a:srgbClr val="1E4E79"/>
                </a:solidFill>
                <a:latin typeface="Calibri"/>
                <a:ea typeface="Calibri"/>
                <a:cs typeface="Calibri"/>
                <a:sym typeface="Calibri"/>
              </a:rPr>
              <a:t>“New Wave of Architecture on the North Fork</a:t>
            </a:r>
            <a:r>
              <a:rPr lang="en-US" sz="1400" b="1" i="0" u="none" strike="noStrike" cap="none" dirty="0" smtClean="0">
                <a:solidFill>
                  <a:srgbClr val="1E4E79"/>
                </a:solidFill>
                <a:latin typeface="Calibri"/>
                <a:ea typeface="Calibri"/>
                <a:cs typeface="Calibri"/>
                <a:sym typeface="Calibri"/>
              </a:rPr>
              <a:t>” was </a:t>
            </a:r>
            <a:r>
              <a:rPr lang="en-US" sz="1400" b="1" i="0" u="none" strike="noStrike" cap="none" dirty="0">
                <a:solidFill>
                  <a:srgbClr val="1E4E79"/>
                </a:solidFill>
                <a:latin typeface="Calibri"/>
                <a:ea typeface="Calibri"/>
                <a:cs typeface="Calibri"/>
                <a:sym typeface="Calibri"/>
              </a:rPr>
              <a:t>guest curated by renowned modern architect and architectural historian, Barry Bergdoll, Meyer Schapiro Professor of Art History at Columbia University</a:t>
            </a:r>
            <a:endParaRPr dirty="0"/>
          </a:p>
        </p:txBody>
      </p:sp>
      <p:pic>
        <p:nvPicPr>
          <p:cNvPr id="150" name="Google Shape;150;p18"/>
          <p:cNvPicPr preferRelativeResize="0"/>
          <p:nvPr/>
        </p:nvPicPr>
        <p:blipFill rotWithShape="1">
          <a:blip r:embed="rId4">
            <a:alphaModFix/>
          </a:blip>
          <a:srcRect/>
          <a:stretch/>
        </p:blipFill>
        <p:spPr>
          <a:xfrm>
            <a:off x="5601809" y="2206296"/>
            <a:ext cx="2921220" cy="45332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46"/>
                                        </p:tgtEl>
                                      </p:cBhvr>
                                    </p:animEffect>
                                    <p:set>
                                      <p:cBhvr>
                                        <p:cTn id="7" dur="1" fill="hold">
                                          <p:stCondLst>
                                            <p:cond delay="1000"/>
                                          </p:stCondLst>
                                        </p:cTn>
                                        <p:tgtEl>
                                          <p:spTgt spid="1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47"/>
                                        </p:tgtEl>
                                      </p:cBhvr>
                                    </p:animEffect>
                                    <p:set>
                                      <p:cBhvr>
                                        <p:cTn id="12" dur="1" fill="hold">
                                          <p:stCondLst>
                                            <p:cond delay="1000"/>
                                          </p:stCondLst>
                                        </p:cTn>
                                        <p:tgtEl>
                                          <p:spTgt spid="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9"/>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56" name="Google Shape;156;p19"/>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157" name="Google Shape;157;p19"/>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158" name="Google Shape;158;p19"/>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Exhibits</a:t>
            </a:r>
            <a:endParaRPr sz="4800" b="1" i="0" u="none" strike="noStrike" cap="none">
              <a:solidFill>
                <a:schemeClr val="lt1"/>
              </a:solidFill>
              <a:latin typeface="Calibri"/>
              <a:ea typeface="Calibri"/>
              <a:cs typeface="Calibri"/>
              <a:sym typeface="Calibri"/>
            </a:endParaRPr>
          </a:p>
        </p:txBody>
      </p:sp>
      <p:pic>
        <p:nvPicPr>
          <p:cNvPr id="159" name="Google Shape;159;p19"/>
          <p:cNvPicPr preferRelativeResize="0"/>
          <p:nvPr/>
        </p:nvPicPr>
        <p:blipFill rotWithShape="1">
          <a:blip r:embed="rId3">
            <a:alphaModFix/>
          </a:blip>
          <a:srcRect/>
          <a:stretch/>
        </p:blipFill>
        <p:spPr>
          <a:xfrm>
            <a:off x="516445" y="2062685"/>
            <a:ext cx="3131919" cy="4513606"/>
          </a:xfrm>
          <a:prstGeom prst="rect">
            <a:avLst/>
          </a:prstGeom>
          <a:noFill/>
          <a:ln>
            <a:noFill/>
          </a:ln>
        </p:spPr>
      </p:pic>
      <p:sp>
        <p:nvSpPr>
          <p:cNvPr id="160" name="Google Shape;160;p19"/>
          <p:cNvSpPr txBox="1"/>
          <p:nvPr/>
        </p:nvSpPr>
        <p:spPr>
          <a:xfrm>
            <a:off x="4405745" y="2890589"/>
            <a:ext cx="4257964" cy="3323987"/>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1E4E79"/>
                </a:solidFill>
                <a:latin typeface="Arial"/>
                <a:ea typeface="Arial"/>
                <a:cs typeface="Arial"/>
                <a:sym typeface="Arial"/>
              </a:rPr>
              <a:t>Oysterponds in The Civil War</a:t>
            </a:r>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1E4E79"/>
                </a:solidFill>
                <a:latin typeface="Arial"/>
                <a:ea typeface="Arial"/>
                <a:cs typeface="Arial"/>
                <a:sym typeface="Arial"/>
              </a:rPr>
              <a:t>Miniature Looms and Samplers</a:t>
            </a:r>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1E4E79"/>
                </a:solidFill>
                <a:latin typeface="Arial"/>
                <a:ea typeface="Arial"/>
                <a:cs typeface="Arial"/>
                <a:sym typeface="Arial"/>
              </a:rPr>
              <a:t>Maritime Paintings</a:t>
            </a:r>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1E4E79"/>
                </a:solidFill>
                <a:latin typeface="Arial"/>
                <a:ea typeface="Arial"/>
                <a:cs typeface="Arial"/>
                <a:sym typeface="Arial"/>
              </a:rPr>
              <a:t>L. Vinton Richard: Early Photographs</a:t>
            </a:r>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1E4E79"/>
                </a:solidFill>
                <a:latin typeface="Arial"/>
                <a:ea typeface="Arial"/>
                <a:cs typeface="Arial"/>
                <a:sym typeface="Arial"/>
              </a:rPr>
              <a:t>Weapons</a:t>
            </a:r>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1E4E79"/>
                </a:solidFill>
                <a:latin typeface="Arial"/>
                <a:ea typeface="Arial"/>
                <a:cs typeface="Arial"/>
                <a:sym typeface="Arial"/>
              </a:rPr>
              <a:t>75</a:t>
            </a:r>
            <a:r>
              <a:rPr lang="en-US" sz="2000" b="0" i="0" u="none" strike="noStrike" cap="none" baseline="30000">
                <a:solidFill>
                  <a:srgbClr val="1E4E79"/>
                </a:solidFill>
                <a:latin typeface="Arial"/>
                <a:ea typeface="Arial"/>
                <a:cs typeface="Arial"/>
                <a:sym typeface="Arial"/>
              </a:rPr>
              <a:t>th</a:t>
            </a:r>
            <a:r>
              <a:rPr lang="en-US" sz="2000" b="0" i="0" u="none" strike="noStrike" cap="none">
                <a:solidFill>
                  <a:srgbClr val="1E4E79"/>
                </a:solidFill>
                <a:latin typeface="Arial"/>
                <a:ea typeface="Arial"/>
                <a:cs typeface="Arial"/>
                <a:sym typeface="Arial"/>
              </a:rPr>
              <a:t> Anniversary of OHS</a:t>
            </a:r>
            <a:endParaRPr sz="2000" b="0" i="0" u="none" strike="noStrike" cap="none">
              <a:solidFill>
                <a:srgbClr val="1E4E79"/>
              </a:solidFill>
              <a:latin typeface="Arial"/>
              <a:ea typeface="Arial"/>
              <a:cs typeface="Arial"/>
              <a:sym typeface="Arial"/>
            </a:endParaRPr>
          </a:p>
        </p:txBody>
      </p:sp>
      <p:sp>
        <p:nvSpPr>
          <p:cNvPr id="161" name="Google Shape;161;p19"/>
          <p:cNvSpPr txBox="1"/>
          <p:nvPr/>
        </p:nvSpPr>
        <p:spPr>
          <a:xfrm>
            <a:off x="4641164" y="1974874"/>
            <a:ext cx="4331855"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1E4E79"/>
                </a:solidFill>
                <a:latin typeface="Calibri"/>
                <a:ea typeface="Calibri"/>
                <a:cs typeface="Calibri"/>
                <a:sym typeface="Calibri"/>
              </a:rPr>
              <a:t>Village House Exhibitions</a:t>
            </a:r>
            <a:endParaRPr/>
          </a:p>
          <a:p>
            <a:pPr marL="0" marR="0" lvl="0" indent="0" algn="l" rtl="0">
              <a:lnSpc>
                <a:spcPct val="100000"/>
              </a:lnSpc>
              <a:spcBef>
                <a:spcPts val="0"/>
              </a:spcBef>
              <a:spcAft>
                <a:spcPts val="0"/>
              </a:spcAft>
              <a:buNone/>
            </a:pPr>
            <a:r>
              <a:rPr lang="en-US" sz="2400" b="1" i="0" u="none" strike="noStrike" cap="none">
                <a:solidFill>
                  <a:srgbClr val="1E4E79"/>
                </a:solidFill>
                <a:latin typeface="Calibri"/>
                <a:ea typeface="Calibri"/>
                <a:cs typeface="Calibri"/>
                <a:sym typeface="Calibri"/>
              </a:rPr>
              <a:t>Curated by Bill McNaught</a:t>
            </a:r>
            <a:endParaRPr sz="2400" b="1" i="0" u="none" strike="noStrike" cap="none">
              <a:solidFill>
                <a:srgbClr val="1E4E7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57"/>
                                        </p:tgtEl>
                                      </p:cBhvr>
                                    </p:animEffect>
                                    <p:set>
                                      <p:cBhvr>
                                        <p:cTn id="7" dur="1" fill="hold">
                                          <p:stCondLst>
                                            <p:cond delay="1000"/>
                                          </p:stCondLst>
                                        </p:cTn>
                                        <p:tgtEl>
                                          <p:spTgt spid="1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58"/>
                                        </p:tgtEl>
                                      </p:cBhvr>
                                    </p:animEffect>
                                    <p:set>
                                      <p:cBhvr>
                                        <p:cTn id="12" dur="1" fill="hold">
                                          <p:stCondLst>
                                            <p:cond delay="1000"/>
                                          </p:stCondLst>
                                        </p:cTn>
                                        <p:tgtEl>
                                          <p:spTgt spid="1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0"/>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67" name="Google Shape;167;p20"/>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168" name="Google Shape;168;p20"/>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169" name="Google Shape;169;p20"/>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Exhibits</a:t>
            </a:r>
            <a:endParaRPr sz="4800" b="1" i="0" u="none" strike="noStrike" cap="none">
              <a:solidFill>
                <a:schemeClr val="lt1"/>
              </a:solidFill>
              <a:latin typeface="Calibri"/>
              <a:ea typeface="Calibri"/>
              <a:cs typeface="Calibri"/>
              <a:sym typeface="Calibri"/>
            </a:endParaRPr>
          </a:p>
        </p:txBody>
      </p:sp>
      <p:pic>
        <p:nvPicPr>
          <p:cNvPr id="170" name="Google Shape;170;p20"/>
          <p:cNvPicPr preferRelativeResize="0"/>
          <p:nvPr/>
        </p:nvPicPr>
        <p:blipFill rotWithShape="1">
          <a:blip r:embed="rId3">
            <a:alphaModFix/>
          </a:blip>
          <a:srcRect/>
          <a:stretch/>
        </p:blipFill>
        <p:spPr>
          <a:xfrm>
            <a:off x="479174" y="2020012"/>
            <a:ext cx="3651762" cy="2738822"/>
          </a:xfrm>
          <a:prstGeom prst="rect">
            <a:avLst/>
          </a:prstGeom>
          <a:noFill/>
          <a:ln>
            <a:noFill/>
          </a:ln>
        </p:spPr>
      </p:pic>
      <p:pic>
        <p:nvPicPr>
          <p:cNvPr id="171" name="Google Shape;171;p20"/>
          <p:cNvPicPr preferRelativeResize="0"/>
          <p:nvPr/>
        </p:nvPicPr>
        <p:blipFill rotWithShape="1">
          <a:blip r:embed="rId4">
            <a:alphaModFix/>
          </a:blip>
          <a:srcRect/>
          <a:stretch/>
        </p:blipFill>
        <p:spPr>
          <a:xfrm>
            <a:off x="2470556" y="4018930"/>
            <a:ext cx="3800400" cy="2738824"/>
          </a:xfrm>
          <a:prstGeom prst="rect">
            <a:avLst/>
          </a:prstGeom>
          <a:noFill/>
          <a:ln>
            <a:noFill/>
          </a:ln>
        </p:spPr>
      </p:pic>
      <p:pic>
        <p:nvPicPr>
          <p:cNvPr id="172" name="Google Shape;172;p20"/>
          <p:cNvPicPr preferRelativeResize="0"/>
          <p:nvPr/>
        </p:nvPicPr>
        <p:blipFill rotWithShape="1">
          <a:blip r:embed="rId5">
            <a:alphaModFix/>
          </a:blip>
          <a:srcRect/>
          <a:stretch/>
        </p:blipFill>
        <p:spPr>
          <a:xfrm>
            <a:off x="5097448" y="2179439"/>
            <a:ext cx="3741752" cy="26511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68"/>
                                        </p:tgtEl>
                                      </p:cBhvr>
                                    </p:animEffect>
                                    <p:set>
                                      <p:cBhvr>
                                        <p:cTn id="7" dur="1" fill="hold">
                                          <p:stCondLst>
                                            <p:cond delay="1000"/>
                                          </p:stCondLst>
                                        </p:cTn>
                                        <p:tgtEl>
                                          <p:spTgt spid="16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69"/>
                                        </p:tgtEl>
                                      </p:cBhvr>
                                    </p:animEffect>
                                    <p:set>
                                      <p:cBhvr>
                                        <p:cTn id="12" dur="1" fill="hold">
                                          <p:stCondLst>
                                            <p:cond delay="1000"/>
                                          </p:stCondLst>
                                        </p:cTn>
                                        <p:tgtEl>
                                          <p:spTgt spid="1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p:nvPr/>
        </p:nvSpPr>
        <p:spPr>
          <a:xfrm>
            <a:off x="1293091" y="628073"/>
            <a:ext cx="5273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78" name="Google Shape;178;p21"/>
          <p:cNvSpPr/>
          <p:nvPr/>
        </p:nvSpPr>
        <p:spPr>
          <a:xfrm>
            <a:off x="1431636" y="1482233"/>
            <a:ext cx="59482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Calibri"/>
                <a:ea typeface="Calibri"/>
                <a:cs typeface="Calibri"/>
                <a:sym typeface="Calibri"/>
              </a:rPr>
              <a:t>Annual</a:t>
            </a:r>
            <a:endParaRPr sz="1400" b="0" i="0" u="none" strike="noStrike" cap="none">
              <a:solidFill>
                <a:srgbClr val="000000"/>
              </a:solidFill>
              <a:latin typeface="Arial"/>
              <a:ea typeface="Arial"/>
              <a:cs typeface="Arial"/>
              <a:sym typeface="Arial"/>
            </a:endParaRPr>
          </a:p>
        </p:txBody>
      </p:sp>
      <p:sp>
        <p:nvSpPr>
          <p:cNvPr id="179" name="Google Shape;179;p21"/>
          <p:cNvSpPr txBox="1"/>
          <p:nvPr/>
        </p:nvSpPr>
        <p:spPr>
          <a:xfrm>
            <a:off x="276300" y="138546"/>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Acquisitions</a:t>
            </a:r>
            <a:endParaRPr sz="4800" b="1" i="0" u="none" strike="noStrike" cap="none">
              <a:solidFill>
                <a:schemeClr val="lt1"/>
              </a:solidFill>
              <a:latin typeface="Calibri"/>
              <a:ea typeface="Calibri"/>
              <a:cs typeface="Calibri"/>
              <a:sym typeface="Calibri"/>
            </a:endParaRPr>
          </a:p>
        </p:txBody>
      </p:sp>
      <p:sp>
        <p:nvSpPr>
          <p:cNvPr id="180" name="Google Shape;180;p21"/>
          <p:cNvSpPr txBox="1"/>
          <p:nvPr/>
        </p:nvSpPr>
        <p:spPr>
          <a:xfrm>
            <a:off x="276300" y="172193"/>
            <a:ext cx="8742900" cy="1717963"/>
          </a:xfrm>
          <a:prstGeom prst="rect">
            <a:avLst/>
          </a:prstGeom>
          <a:solidFill>
            <a:schemeClr val="accent1"/>
          </a:solidFill>
          <a:ln>
            <a:noFill/>
          </a:ln>
          <a:effectLst>
            <a:outerShdw blurRad="50800" dist="50800" dir="5400000" algn="ctr" rotWithShape="0">
              <a:schemeClr val="dk1"/>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Advancing Our Mission:</a:t>
            </a:r>
            <a:endParaRP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Calibri"/>
                <a:ea typeface="Calibri"/>
                <a:cs typeface="Calibri"/>
                <a:sym typeface="Calibri"/>
              </a:rPr>
              <a:t>Exhibits</a:t>
            </a:r>
            <a:endParaRPr sz="4800" b="1" i="0" u="none" strike="noStrike" cap="none">
              <a:solidFill>
                <a:schemeClr val="lt1"/>
              </a:solidFill>
              <a:latin typeface="Calibri"/>
              <a:ea typeface="Calibri"/>
              <a:cs typeface="Calibri"/>
              <a:sym typeface="Calibri"/>
            </a:endParaRPr>
          </a:p>
        </p:txBody>
      </p:sp>
      <p:pic>
        <p:nvPicPr>
          <p:cNvPr id="181" name="Google Shape;181;p21"/>
          <p:cNvPicPr preferRelativeResize="0"/>
          <p:nvPr/>
        </p:nvPicPr>
        <p:blipFill rotWithShape="1">
          <a:blip r:embed="rId3">
            <a:alphaModFix/>
          </a:blip>
          <a:srcRect/>
          <a:stretch/>
        </p:blipFill>
        <p:spPr>
          <a:xfrm>
            <a:off x="1673641" y="2336393"/>
            <a:ext cx="5800436" cy="34042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79"/>
                                        </p:tgtEl>
                                      </p:cBhvr>
                                    </p:animEffect>
                                    <p:set>
                                      <p:cBhvr>
                                        <p:cTn id="7" dur="1" fill="hold">
                                          <p:stCondLst>
                                            <p:cond delay="1000"/>
                                          </p:stCondLst>
                                        </p:cTn>
                                        <p:tgtEl>
                                          <p:spTgt spid="17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80"/>
                                        </p:tgtEl>
                                      </p:cBhvr>
                                    </p:animEffect>
                                    <p:set>
                                      <p:cBhvr>
                                        <p:cTn id="12" dur="1" fill="hold">
                                          <p:stCondLst>
                                            <p:cond delay="1000"/>
                                          </p:stCondLst>
                                        </p:cTn>
                                        <p:tgtEl>
                                          <p:spTgt spid="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925</Words>
  <Application>Microsoft Office PowerPoint</Application>
  <PresentationFormat>On-screen Show (4:3)</PresentationFormat>
  <Paragraphs>233</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Director</dc:creator>
  <cp:lastModifiedBy>Director</cp:lastModifiedBy>
  <cp:revision>6</cp:revision>
  <cp:lastPrinted>2019-11-01T17:27:54Z</cp:lastPrinted>
  <dcterms:modified xsi:type="dcterms:W3CDTF">2019-11-12T18:19:29Z</dcterms:modified>
</cp:coreProperties>
</file>